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notesMasterIdLst>
    <p:notesMasterId r:id="rId42"/>
  </p:notesMasterIdLst>
  <p:sldIdLst>
    <p:sldId id="256" r:id="rId2"/>
    <p:sldId id="258" r:id="rId3"/>
    <p:sldId id="257"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59" r:id="rId4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p:cViewPr varScale="1">
        <p:scale>
          <a:sx n="108" d="100"/>
          <a:sy n="108" d="100"/>
        </p:scale>
        <p:origin x="630" y="102"/>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EA8F4D-5920-4204-B14D-625C771474D0}" type="datetimeFigureOut">
              <a:rPr lang="en-US" smtClean="0"/>
              <a:t>3/15/2022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343B48-39B1-4F76-9A89-203FDE0567CF}" type="slidenum">
              <a:rPr lang="en-US" smtClean="0"/>
              <a:t>‹#›</a:t>
            </a:fld>
            <a:endParaRPr lang="en-US"/>
          </a:p>
        </p:txBody>
      </p:sp>
    </p:spTree>
    <p:extLst>
      <p:ext uri="{BB962C8B-B14F-4D97-AF65-F5344CB8AC3E}">
        <p14:creationId xmlns:p14="http://schemas.microsoft.com/office/powerpoint/2010/main" val="29660716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Navigate to your Cube</a:t>
            </a:r>
            <a:r>
              <a:rPr lang="en-US" baseline="0" dirty="0"/>
              <a:t> Catalog file and double-click to open.</a:t>
            </a:r>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8</a:t>
            </a:fld>
            <a:endParaRPr lang="en-US"/>
          </a:p>
        </p:txBody>
      </p:sp>
    </p:spTree>
    <p:extLst>
      <p:ext uri="{BB962C8B-B14F-4D97-AF65-F5344CB8AC3E}">
        <p14:creationId xmlns:p14="http://schemas.microsoft.com/office/powerpoint/2010/main" val="19408068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The scenario’s GUI</a:t>
            </a:r>
            <a:r>
              <a:rPr lang="en-US" baseline="0" dirty="0"/>
              <a:t> inputs and parameters tab will open automatically when a new scenario is created.</a:t>
            </a:r>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18</a:t>
            </a:fld>
            <a:endParaRPr lang="en-US"/>
          </a:p>
        </p:txBody>
      </p:sp>
    </p:spTree>
    <p:extLst>
      <p:ext uri="{BB962C8B-B14F-4D97-AF65-F5344CB8AC3E}">
        <p14:creationId xmlns:p14="http://schemas.microsoft.com/office/powerpoint/2010/main" val="29289637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On the first page of the GUI menu,</a:t>
            </a:r>
            <a:r>
              <a:rPr lang="en-US" baseline="0" dirty="0"/>
              <a:t> use the “Browse” button to navigate to the storage location of the input files.  Once selected, the file paths will populate the fields to the left of the Browse buttons.</a:t>
            </a:r>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20</a:t>
            </a:fld>
            <a:endParaRPr lang="en-US"/>
          </a:p>
        </p:txBody>
      </p:sp>
    </p:spTree>
    <p:extLst>
      <p:ext uri="{BB962C8B-B14F-4D97-AF65-F5344CB8AC3E}">
        <p14:creationId xmlns:p14="http://schemas.microsoft.com/office/powerpoint/2010/main" val="1737438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For the “Cube</a:t>
            </a:r>
            <a:r>
              <a:rPr lang="en-US" baseline="0" dirty="0"/>
              <a:t> Cluster Process ID” field, type “ARC”.  This is an important step because this field identifies the expected name of the cluster nodes we will launch in Step 7 of this model run.  If the names are not synced properly, the model will not run efficiently.</a:t>
            </a:r>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21</a:t>
            </a:fld>
            <a:endParaRPr lang="en-US"/>
          </a:p>
        </p:txBody>
      </p:sp>
    </p:spTree>
    <p:extLst>
      <p:ext uri="{BB962C8B-B14F-4D97-AF65-F5344CB8AC3E}">
        <p14:creationId xmlns:p14="http://schemas.microsoft.com/office/powerpoint/2010/main" val="332991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For the “Extra CPUs</a:t>
            </a:r>
            <a:r>
              <a:rPr lang="en-US" baseline="0" dirty="0"/>
              <a:t> Available for Cube Cluster” field, type the number of additional logical cores available on your computer (the model assumes you have 1, so the “extra” cores are the total cores minus 1).  Note that this field only requires a single number, not a range of numbers.</a:t>
            </a:r>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22</a:t>
            </a:fld>
            <a:endParaRPr lang="en-US"/>
          </a:p>
        </p:txBody>
      </p:sp>
    </p:spTree>
    <p:extLst>
      <p:ext uri="{BB962C8B-B14F-4D97-AF65-F5344CB8AC3E}">
        <p14:creationId xmlns:p14="http://schemas.microsoft.com/office/powerpoint/2010/main" val="31169508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Select the time period you are analyzing,</a:t>
            </a:r>
            <a:r>
              <a:rPr lang="en-US" baseline="0" dirty="0"/>
              <a:t> either AM or PM.  The correct time period should be reflected in the names of your input files.</a:t>
            </a:r>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23</a:t>
            </a:fld>
            <a:endParaRPr lang="en-US"/>
          </a:p>
        </p:txBody>
      </p:sp>
    </p:spTree>
    <p:extLst>
      <p:ext uri="{BB962C8B-B14F-4D97-AF65-F5344CB8AC3E}">
        <p14:creationId xmlns:p14="http://schemas.microsoft.com/office/powerpoint/2010/main" val="22437323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24</a:t>
            </a:fld>
            <a:endParaRPr lang="en-US"/>
          </a:p>
        </p:txBody>
      </p:sp>
    </p:spTree>
    <p:extLst>
      <p:ext uri="{BB962C8B-B14F-4D97-AF65-F5344CB8AC3E}">
        <p14:creationId xmlns:p14="http://schemas.microsoft.com/office/powerpoint/2010/main" val="27721965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Choose</a:t>
            </a:r>
            <a:r>
              <a:rPr lang="en-US" baseline="0" dirty="0"/>
              <a:t> a mode to analyze in the model.</a:t>
            </a:r>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25</a:t>
            </a:fld>
            <a:endParaRPr lang="en-US"/>
          </a:p>
        </p:txBody>
      </p:sp>
    </p:spTree>
    <p:extLst>
      <p:ext uri="{BB962C8B-B14F-4D97-AF65-F5344CB8AC3E}">
        <p14:creationId xmlns:p14="http://schemas.microsoft.com/office/powerpoint/2010/main" val="15824250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Click “Save” to</a:t>
            </a:r>
            <a:r>
              <a:rPr lang="en-US" baseline="0" dirty="0"/>
              <a:t> save the current inputs and parameters.  Clicking Save will not close the tab automatically, but it is safe to close the tab if you wish.</a:t>
            </a:r>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29</a:t>
            </a:fld>
            <a:endParaRPr lang="en-US"/>
          </a:p>
        </p:txBody>
      </p:sp>
    </p:spTree>
    <p:extLst>
      <p:ext uri="{BB962C8B-B14F-4D97-AF65-F5344CB8AC3E}">
        <p14:creationId xmlns:p14="http://schemas.microsoft.com/office/powerpoint/2010/main" val="33198340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To launch cluster nodes:</a:t>
            </a:r>
          </a:p>
          <a:p>
            <a:pPr marL="228600" indent="-228600">
              <a:buAutoNum type="arabicPeriod"/>
            </a:pPr>
            <a:r>
              <a:rPr lang="en-US" dirty="0"/>
              <a:t>Click “File” on the ribbon menu</a:t>
            </a:r>
          </a:p>
          <a:p>
            <a:pPr marL="228600" indent="-228600">
              <a:buAutoNum type="arabicPeriod"/>
            </a:pPr>
            <a:r>
              <a:rPr lang="en-US" dirty="0"/>
              <a:t>Click “Tools”</a:t>
            </a:r>
          </a:p>
          <a:p>
            <a:pPr marL="228600" indent="-228600">
              <a:buAutoNum type="arabicPeriod"/>
            </a:pPr>
            <a:r>
              <a:rPr lang="en-US" dirty="0"/>
              <a:t>Click “Cluster Node Management”</a:t>
            </a:r>
          </a:p>
        </p:txBody>
      </p:sp>
      <p:sp>
        <p:nvSpPr>
          <p:cNvPr id="4" name="Slide Number Placeholder 3"/>
          <p:cNvSpPr>
            <a:spLocks noGrp="1"/>
          </p:cNvSpPr>
          <p:nvPr>
            <p:ph type="sldNum" sz="quarter" idx="10"/>
          </p:nvPr>
        </p:nvSpPr>
        <p:spPr/>
        <p:txBody>
          <a:bodyPr/>
          <a:lstStyle/>
          <a:p>
            <a:fld id="{CD2979DB-ACE3-445E-A938-AD6507D6FBDC}" type="slidenum">
              <a:rPr lang="en-US" smtClean="0"/>
              <a:t>31</a:t>
            </a:fld>
            <a:endParaRPr lang="en-US"/>
          </a:p>
        </p:txBody>
      </p:sp>
    </p:spTree>
    <p:extLst>
      <p:ext uri="{BB962C8B-B14F-4D97-AF65-F5344CB8AC3E}">
        <p14:creationId xmlns:p14="http://schemas.microsoft.com/office/powerpoint/2010/main" val="15062609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We have to set the Work Directory.  First,</a:t>
            </a:r>
            <a:r>
              <a:rPr lang="en-US" baseline="0" dirty="0"/>
              <a:t> click “Browse” next to the Work Directory file path window.</a:t>
            </a:r>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32</a:t>
            </a:fld>
            <a:endParaRPr lang="en-US"/>
          </a:p>
        </p:txBody>
      </p:sp>
    </p:spTree>
    <p:extLst>
      <p:ext uri="{BB962C8B-B14F-4D97-AF65-F5344CB8AC3E}">
        <p14:creationId xmlns:p14="http://schemas.microsoft.com/office/powerpoint/2010/main" val="856429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the</a:t>
            </a:r>
            <a:r>
              <a:rPr lang="en-US" baseline="0" dirty="0"/>
              <a:t> default screen for an open Cube Catalog.</a:t>
            </a:r>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9</a:t>
            </a:fld>
            <a:endParaRPr lang="en-US"/>
          </a:p>
        </p:txBody>
      </p:sp>
    </p:spTree>
    <p:extLst>
      <p:ext uri="{BB962C8B-B14F-4D97-AF65-F5344CB8AC3E}">
        <p14:creationId xmlns:p14="http://schemas.microsoft.com/office/powerpoint/2010/main" val="14109462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Browse</a:t>
            </a:r>
            <a:r>
              <a:rPr lang="en-US" baseline="0" dirty="0"/>
              <a:t> to the location where the catalog file is stored, then type “ARC” in the file name field.  This tells Cube to prefix the nodes with “ARC” for easier identification by the model.  Then click “Open.”</a:t>
            </a:r>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33</a:t>
            </a:fld>
            <a:endParaRPr lang="en-US"/>
          </a:p>
        </p:txBody>
      </p:sp>
    </p:spTree>
    <p:extLst>
      <p:ext uri="{BB962C8B-B14F-4D97-AF65-F5344CB8AC3E}">
        <p14:creationId xmlns:p14="http://schemas.microsoft.com/office/powerpoint/2010/main" val="35993235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In the “Process</a:t>
            </a:r>
            <a:r>
              <a:rPr lang="en-US" baseline="0" dirty="0"/>
              <a:t> List” field, enter the range of logical cores you want to use while running the model.  This corresponds to the processing speed, and therefore the run time of the model.  The more cores involved, the faster the model run.</a:t>
            </a:r>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34</a:t>
            </a:fld>
            <a:endParaRPr lang="en-US"/>
          </a:p>
        </p:txBody>
      </p:sp>
    </p:spTree>
    <p:extLst>
      <p:ext uri="{BB962C8B-B14F-4D97-AF65-F5344CB8AC3E}">
        <p14:creationId xmlns:p14="http://schemas.microsoft.com/office/powerpoint/2010/main" val="31790497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To ready</a:t>
            </a:r>
            <a:r>
              <a:rPr lang="en-US" baseline="0" dirty="0"/>
              <a:t> the logical cores (aka “nodes”), launch them using the “Start Nodes” button.</a:t>
            </a:r>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35</a:t>
            </a:fld>
            <a:endParaRPr lang="en-US"/>
          </a:p>
        </p:txBody>
      </p:sp>
    </p:spTree>
    <p:extLst>
      <p:ext uri="{BB962C8B-B14F-4D97-AF65-F5344CB8AC3E}">
        <p14:creationId xmlns:p14="http://schemas.microsoft.com/office/powerpoint/2010/main" val="10551563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A dialogue box will open automatically for each node,</a:t>
            </a:r>
            <a:r>
              <a:rPr lang="en-US" baseline="0" dirty="0"/>
              <a:t> and will remain open for the duration of the model run.  As the nodes start, they will be listed on the Cluster Node Management dialogue box and will give a status indication.</a:t>
            </a:r>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36</a:t>
            </a:fld>
            <a:endParaRPr lang="en-US"/>
          </a:p>
        </p:txBody>
      </p:sp>
    </p:spTree>
    <p:extLst>
      <p:ext uri="{BB962C8B-B14F-4D97-AF65-F5344CB8AC3E}">
        <p14:creationId xmlns:p14="http://schemas.microsoft.com/office/powerpoint/2010/main" val="21822307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In the GUI menu, click “Run” to begin running the</a:t>
            </a:r>
            <a:r>
              <a:rPr lang="en-US" baseline="0" dirty="0"/>
              <a:t> model.  Double-click on the Scenario name to reopen the GUI if it is closed.</a:t>
            </a:r>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38</a:t>
            </a:fld>
            <a:endParaRPr lang="en-US"/>
          </a:p>
        </p:txBody>
      </p:sp>
    </p:spTree>
    <p:extLst>
      <p:ext uri="{BB962C8B-B14F-4D97-AF65-F5344CB8AC3E}">
        <p14:creationId xmlns:p14="http://schemas.microsoft.com/office/powerpoint/2010/main" val="592221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The “Scenario” box shows available scenarios in the catalog</a:t>
            </a:r>
            <a:r>
              <a:rPr lang="en-US" baseline="0" dirty="0"/>
              <a:t> file.  The scenarios are organized in a parent-child structure.  New child scenarios can be added by right-clicking on the intended parent scenario.  Double-clicking a scenario opens the GUI inputs and parameters menu.</a:t>
            </a:r>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10</a:t>
            </a:fld>
            <a:endParaRPr lang="en-US"/>
          </a:p>
        </p:txBody>
      </p:sp>
    </p:spTree>
    <p:extLst>
      <p:ext uri="{BB962C8B-B14F-4D97-AF65-F5344CB8AC3E}">
        <p14:creationId xmlns:p14="http://schemas.microsoft.com/office/powerpoint/2010/main" val="31948714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The “Data” box gives links</a:t>
            </a:r>
            <a:r>
              <a:rPr lang="en-US" baseline="0" dirty="0"/>
              <a:t> to the currently saved inputs, outputs, and reports (if any).  The files can be expanded to show the files inside, and the files can be double-clicked to be opened in a preview tab.  File storage locations can not be changed in this menu.</a:t>
            </a:r>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11</a:t>
            </a:fld>
            <a:endParaRPr lang="en-US"/>
          </a:p>
        </p:txBody>
      </p:sp>
    </p:spTree>
    <p:extLst>
      <p:ext uri="{BB962C8B-B14F-4D97-AF65-F5344CB8AC3E}">
        <p14:creationId xmlns:p14="http://schemas.microsoft.com/office/powerpoint/2010/main" val="5212650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The “App” box shows the model</a:t>
            </a:r>
            <a:r>
              <a:rPr lang="en-US" baseline="0" dirty="0"/>
              <a:t> applications available in the catalog file.  Double-clicking the app name opens the flowchart for the model.</a:t>
            </a:r>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12</a:t>
            </a:fld>
            <a:endParaRPr lang="en-US"/>
          </a:p>
        </p:txBody>
      </p:sp>
    </p:spTree>
    <p:extLst>
      <p:ext uri="{BB962C8B-B14F-4D97-AF65-F5344CB8AC3E}">
        <p14:creationId xmlns:p14="http://schemas.microsoft.com/office/powerpoint/2010/main" val="3779657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The “Keys” box</a:t>
            </a:r>
            <a:r>
              <a:rPr lang="en-US" baseline="0" dirty="0"/>
              <a:t> shows all of the currently saved input file locations and model parameters.  </a:t>
            </a:r>
            <a:r>
              <a:rPr lang="en-US" b="1" baseline="0" dirty="0"/>
              <a:t>BE CAREFUL!  The fields in this box are editable and can be used to change inputs and parameters.</a:t>
            </a:r>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13</a:t>
            </a:fld>
            <a:endParaRPr lang="en-US"/>
          </a:p>
        </p:txBody>
      </p:sp>
    </p:spTree>
    <p:extLst>
      <p:ext uri="{BB962C8B-B14F-4D97-AF65-F5344CB8AC3E}">
        <p14:creationId xmlns:p14="http://schemas.microsoft.com/office/powerpoint/2010/main" val="2170893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To add a new scenario:</a:t>
            </a:r>
          </a:p>
          <a:p>
            <a:pPr marL="228600" indent="-228600">
              <a:buAutoNum type="arabicPeriod"/>
            </a:pPr>
            <a:r>
              <a:rPr lang="en-US" dirty="0"/>
              <a:t>Right-click</a:t>
            </a:r>
            <a:r>
              <a:rPr lang="en-US" baseline="0" dirty="0"/>
              <a:t> on the intended parent scenario (“Base” should always be the master parent scenario)</a:t>
            </a:r>
          </a:p>
          <a:p>
            <a:pPr marL="228600" indent="-228600">
              <a:buAutoNum type="arabicPeriod"/>
            </a:pPr>
            <a:r>
              <a:rPr lang="en-US" baseline="0" dirty="0"/>
              <a:t>Click “Add Child”</a:t>
            </a:r>
          </a:p>
        </p:txBody>
      </p:sp>
      <p:sp>
        <p:nvSpPr>
          <p:cNvPr id="4" name="Slide Number Placeholder 3"/>
          <p:cNvSpPr>
            <a:spLocks noGrp="1"/>
          </p:cNvSpPr>
          <p:nvPr>
            <p:ph type="sldNum" sz="quarter" idx="10"/>
          </p:nvPr>
        </p:nvSpPr>
        <p:spPr/>
        <p:txBody>
          <a:bodyPr/>
          <a:lstStyle/>
          <a:p>
            <a:fld id="{CD2979DB-ACE3-445E-A938-AD6507D6FBDC}" type="slidenum">
              <a:rPr lang="en-US" smtClean="0"/>
              <a:t>15</a:t>
            </a:fld>
            <a:endParaRPr lang="en-US"/>
          </a:p>
        </p:txBody>
      </p:sp>
    </p:spTree>
    <p:extLst>
      <p:ext uri="{BB962C8B-B14F-4D97-AF65-F5344CB8AC3E}">
        <p14:creationId xmlns:p14="http://schemas.microsoft.com/office/powerpoint/2010/main" val="419801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Provide a name to the new scenario, noting that underscores are allowed in the name, while periods are not.</a:t>
            </a:r>
            <a:endParaRPr lang="en-US" dirty="0"/>
          </a:p>
          <a:p>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16</a:t>
            </a:fld>
            <a:endParaRPr lang="en-US"/>
          </a:p>
        </p:txBody>
      </p:sp>
    </p:spTree>
    <p:extLst>
      <p:ext uri="{BB962C8B-B14F-4D97-AF65-F5344CB8AC3E}">
        <p14:creationId xmlns:p14="http://schemas.microsoft.com/office/powerpoint/2010/main" val="501950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Click “OK” for</a:t>
            </a:r>
            <a:r>
              <a:rPr lang="en-US" baseline="0" dirty="0"/>
              <a:t> the default settings in the Scenario Properties dialogue box.</a:t>
            </a:r>
            <a:endParaRPr lang="en-US" dirty="0"/>
          </a:p>
        </p:txBody>
      </p:sp>
      <p:sp>
        <p:nvSpPr>
          <p:cNvPr id="4" name="Slide Number Placeholder 3"/>
          <p:cNvSpPr>
            <a:spLocks noGrp="1"/>
          </p:cNvSpPr>
          <p:nvPr>
            <p:ph type="sldNum" sz="quarter" idx="10"/>
          </p:nvPr>
        </p:nvSpPr>
        <p:spPr/>
        <p:txBody>
          <a:bodyPr/>
          <a:lstStyle/>
          <a:p>
            <a:fld id="{CD2979DB-ACE3-445E-A938-AD6507D6FBDC}" type="slidenum">
              <a:rPr lang="en-US" smtClean="0"/>
              <a:t>17</a:t>
            </a:fld>
            <a:endParaRPr lang="en-US"/>
          </a:p>
        </p:txBody>
      </p:sp>
    </p:spTree>
    <p:extLst>
      <p:ext uri="{BB962C8B-B14F-4D97-AF65-F5344CB8AC3E}">
        <p14:creationId xmlns:p14="http://schemas.microsoft.com/office/powerpoint/2010/main" val="2815445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3/15/2022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0780519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3/15/2022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3908484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3/15/2022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764027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3/15/2022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3561381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3/15/2022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8795705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3/15/2022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9070702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3/15/2022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2337208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611348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3/15/2022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5205435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3/15/2022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7871113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3/15/2022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2076178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3/15/2022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459310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3/15/2022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91936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3/15/2022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918939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3/15/2022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251118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3/15/2022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00755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8A87A34-81AB-432B-8DAE-1953F412C126}" type="datetimeFigureOut">
              <a:rPr lang="en-US" smtClean="0"/>
              <a:pPr/>
              <a:t>3/15/2022</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095753731"/>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ABFAB-E8DC-4295-8FE3-39D69BB0ED06}"/>
              </a:ext>
            </a:extLst>
          </p:cNvPr>
          <p:cNvSpPr>
            <a:spLocks noGrp="1"/>
          </p:cNvSpPr>
          <p:nvPr>
            <p:ph type="ctrTitle"/>
          </p:nvPr>
        </p:nvSpPr>
        <p:spPr>
          <a:xfrm>
            <a:off x="1326762" y="1923723"/>
            <a:ext cx="7766936" cy="1646302"/>
          </a:xfrm>
        </p:spPr>
        <p:txBody>
          <a:bodyPr/>
          <a:lstStyle/>
          <a:p>
            <a:pPr algn="l"/>
            <a:r>
              <a:rPr lang="en-US" dirty="0"/>
              <a:t>Select Link Analysis for ARC ABM</a:t>
            </a:r>
          </a:p>
        </p:txBody>
      </p:sp>
      <p:sp>
        <p:nvSpPr>
          <p:cNvPr id="3" name="Subtitle 2">
            <a:extLst>
              <a:ext uri="{FF2B5EF4-FFF2-40B4-BE49-F238E27FC236}">
                <a16:creationId xmlns:a16="http://schemas.microsoft.com/office/drawing/2014/main" id="{5BC3AD23-1597-4345-AD47-1B1F78E1945C}"/>
              </a:ext>
            </a:extLst>
          </p:cNvPr>
          <p:cNvSpPr>
            <a:spLocks noGrp="1"/>
          </p:cNvSpPr>
          <p:nvPr>
            <p:ph type="subTitle" idx="1"/>
          </p:nvPr>
        </p:nvSpPr>
        <p:spPr>
          <a:xfrm>
            <a:off x="1326762" y="3945587"/>
            <a:ext cx="9448800" cy="1145138"/>
          </a:xfrm>
        </p:spPr>
        <p:txBody>
          <a:bodyPr>
            <a:normAutofit/>
          </a:bodyPr>
          <a:lstStyle/>
          <a:p>
            <a:pPr algn="l"/>
            <a:r>
              <a:rPr lang="en-US" sz="2400" dirty="0"/>
              <a:t>Training</a:t>
            </a:r>
          </a:p>
          <a:p>
            <a:pPr algn="l"/>
            <a:r>
              <a:rPr lang="en-US" sz="2400" dirty="0"/>
              <a:t>October 17, 2017</a:t>
            </a:r>
          </a:p>
        </p:txBody>
      </p:sp>
    </p:spTree>
    <p:extLst>
      <p:ext uri="{BB962C8B-B14F-4D97-AF65-F5344CB8AC3E}">
        <p14:creationId xmlns:p14="http://schemas.microsoft.com/office/powerpoint/2010/main" val="29049832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r="49880"/>
          <a:stretch/>
        </p:blipFill>
        <p:spPr>
          <a:xfrm>
            <a:off x="2104789" y="309380"/>
            <a:ext cx="7893509" cy="6299627"/>
          </a:xfrm>
          <a:prstGeom prst="rect">
            <a:avLst/>
          </a:prstGeom>
          <a:ln>
            <a:solidFill>
              <a:schemeClr val="bg1">
                <a:lumMod val="50000"/>
              </a:schemeClr>
            </a:solidFill>
          </a:ln>
        </p:spPr>
      </p:pic>
      <p:grpSp>
        <p:nvGrpSpPr>
          <p:cNvPr id="2" name="Group 1">
            <a:extLst>
              <a:ext uri="{FF2B5EF4-FFF2-40B4-BE49-F238E27FC236}">
                <a16:creationId xmlns:a16="http://schemas.microsoft.com/office/drawing/2014/main" id="{BA874366-DE24-47EE-B5E6-628A5C33996B}"/>
              </a:ext>
            </a:extLst>
          </p:cNvPr>
          <p:cNvGrpSpPr/>
          <p:nvPr/>
        </p:nvGrpSpPr>
        <p:grpSpPr>
          <a:xfrm>
            <a:off x="2104789" y="1080532"/>
            <a:ext cx="6182514" cy="3185161"/>
            <a:chOff x="1821454" y="947451"/>
            <a:chExt cx="6182514" cy="3185161"/>
          </a:xfrm>
        </p:grpSpPr>
        <p:sp>
          <p:nvSpPr>
            <p:cNvPr id="3" name="Rectangle 2"/>
            <p:cNvSpPr/>
            <p:nvPr/>
          </p:nvSpPr>
          <p:spPr>
            <a:xfrm>
              <a:off x="1821454" y="947451"/>
              <a:ext cx="914400" cy="594911"/>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573135" y="1244905"/>
              <a:ext cx="4430833" cy="288770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marL="285750" indent="-285750">
                <a:buFont typeface="Arial" panose="020B0604020202020204" pitchFamily="34" charset="0"/>
                <a:buChar char="•"/>
              </a:pPr>
              <a:r>
                <a:rPr lang="en-US" dirty="0"/>
                <a:t>This box shows available scenarios in this catalog file.</a:t>
              </a:r>
            </a:p>
            <a:p>
              <a:pPr marL="285750" indent="-285750">
                <a:buFont typeface="Arial" panose="020B0604020202020204" pitchFamily="34" charset="0"/>
                <a:buChar char="•"/>
              </a:pPr>
              <a:r>
                <a:rPr lang="en-US" dirty="0"/>
                <a:t>Organized in a parent-child structure.</a:t>
              </a:r>
            </a:p>
            <a:p>
              <a:pPr marL="285750" indent="-285750">
                <a:buFont typeface="Arial" panose="020B0604020202020204" pitchFamily="34" charset="0"/>
                <a:buChar char="•"/>
              </a:pPr>
              <a:r>
                <a:rPr lang="en-US" dirty="0"/>
                <a:t>New child scenarios can be added by right-clicking on the intended parent scenario.</a:t>
              </a:r>
            </a:p>
            <a:p>
              <a:pPr marL="285750" indent="-285750">
                <a:buFont typeface="Arial" panose="020B0604020202020204" pitchFamily="34" charset="0"/>
                <a:buChar char="•"/>
              </a:pPr>
              <a:r>
                <a:rPr lang="en-US" dirty="0"/>
                <a:t>Double-clicking a scenario opens the GUI inputs and parameters menus.</a:t>
              </a:r>
            </a:p>
          </p:txBody>
        </p:sp>
        <p:cxnSp>
          <p:nvCxnSpPr>
            <p:cNvPr id="8" name="Straight Arrow Connector 7"/>
            <p:cNvCxnSpPr>
              <a:stCxn id="6" idx="1"/>
              <a:endCxn id="3" idx="3"/>
            </p:cNvCxnSpPr>
            <p:nvPr/>
          </p:nvCxnSpPr>
          <p:spPr>
            <a:xfrm flipH="1" flipV="1">
              <a:off x="2735854" y="1244907"/>
              <a:ext cx="837281" cy="1443852"/>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5734645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r="49880"/>
          <a:stretch/>
        </p:blipFill>
        <p:spPr>
          <a:xfrm>
            <a:off x="2047691" y="228724"/>
            <a:ext cx="8010710" cy="6393163"/>
          </a:xfrm>
          <a:prstGeom prst="rect">
            <a:avLst/>
          </a:prstGeom>
          <a:ln>
            <a:solidFill>
              <a:schemeClr val="bg1">
                <a:lumMod val="50000"/>
              </a:schemeClr>
            </a:solidFill>
          </a:ln>
        </p:spPr>
      </p:pic>
      <p:grpSp>
        <p:nvGrpSpPr>
          <p:cNvPr id="2" name="Group 1">
            <a:extLst>
              <a:ext uri="{FF2B5EF4-FFF2-40B4-BE49-F238E27FC236}">
                <a16:creationId xmlns:a16="http://schemas.microsoft.com/office/drawing/2014/main" id="{2FC477C2-A088-42AF-A136-EB40CD8C4B5C}"/>
              </a:ext>
            </a:extLst>
          </p:cNvPr>
          <p:cNvGrpSpPr/>
          <p:nvPr/>
        </p:nvGrpSpPr>
        <p:grpSpPr>
          <a:xfrm>
            <a:off x="2047691" y="1246543"/>
            <a:ext cx="6260990" cy="2585323"/>
            <a:chOff x="1837981" y="1126340"/>
            <a:chExt cx="6260990" cy="2585323"/>
          </a:xfrm>
        </p:grpSpPr>
        <p:sp>
          <p:nvSpPr>
            <p:cNvPr id="9" name="Rectangle 8"/>
            <p:cNvSpPr/>
            <p:nvPr/>
          </p:nvSpPr>
          <p:spPr>
            <a:xfrm>
              <a:off x="1837981" y="1728605"/>
              <a:ext cx="914400" cy="594911"/>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672289" y="1126340"/>
              <a:ext cx="4426682" cy="2585323"/>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marL="285750" indent="-285750">
                <a:buFont typeface="Arial" panose="020B0604020202020204" pitchFamily="34" charset="0"/>
                <a:buChar char="•"/>
              </a:pPr>
              <a:r>
                <a:rPr lang="en-US" dirty="0"/>
                <a:t>This box gives links to the currently saved inputs, outputs, and reports (if any).</a:t>
              </a:r>
            </a:p>
            <a:p>
              <a:pPr marL="285750" indent="-285750">
                <a:buFont typeface="Arial" panose="020B0604020202020204" pitchFamily="34" charset="0"/>
                <a:buChar char="•"/>
              </a:pPr>
              <a:r>
                <a:rPr lang="en-US" dirty="0"/>
                <a:t>The folders can be expanded to show files.</a:t>
              </a:r>
            </a:p>
            <a:p>
              <a:pPr marL="285750" indent="-285750">
                <a:buFont typeface="Arial" panose="020B0604020202020204" pitchFamily="34" charset="0"/>
                <a:buChar char="•"/>
              </a:pPr>
              <a:r>
                <a:rPr lang="en-US" dirty="0"/>
                <a:t>File can be double-clicked and opened in a preview tab. </a:t>
              </a:r>
            </a:p>
            <a:p>
              <a:pPr marL="285750" indent="-285750">
                <a:buFont typeface="Arial" panose="020B0604020202020204" pitchFamily="34" charset="0"/>
                <a:buChar char="•"/>
              </a:pPr>
              <a:r>
                <a:rPr lang="en-US" dirty="0"/>
                <a:t>File storage locations can not be changed in this menu.</a:t>
              </a:r>
            </a:p>
          </p:txBody>
        </p:sp>
        <p:cxnSp>
          <p:nvCxnSpPr>
            <p:cNvPr id="11" name="Straight Arrow Connector 10"/>
            <p:cNvCxnSpPr>
              <a:stCxn id="10" idx="1"/>
              <a:endCxn id="9" idx="3"/>
            </p:cNvCxnSpPr>
            <p:nvPr/>
          </p:nvCxnSpPr>
          <p:spPr>
            <a:xfrm flipH="1" flipV="1">
              <a:off x="2752381" y="2026061"/>
              <a:ext cx="919908" cy="392941"/>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12535332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r="49880"/>
          <a:stretch/>
        </p:blipFill>
        <p:spPr>
          <a:xfrm>
            <a:off x="2229287" y="326554"/>
            <a:ext cx="7893507" cy="6299626"/>
          </a:xfrm>
          <a:prstGeom prst="rect">
            <a:avLst/>
          </a:prstGeom>
          <a:ln>
            <a:solidFill>
              <a:schemeClr val="bg1">
                <a:lumMod val="50000"/>
              </a:schemeClr>
            </a:solidFill>
          </a:ln>
        </p:spPr>
      </p:pic>
      <p:grpSp>
        <p:nvGrpSpPr>
          <p:cNvPr id="2" name="Group 1">
            <a:extLst>
              <a:ext uri="{FF2B5EF4-FFF2-40B4-BE49-F238E27FC236}">
                <a16:creationId xmlns:a16="http://schemas.microsoft.com/office/drawing/2014/main" id="{F21A46FF-40ED-4937-8E64-D3BDE9038AAF}"/>
              </a:ext>
            </a:extLst>
          </p:cNvPr>
          <p:cNvGrpSpPr/>
          <p:nvPr/>
        </p:nvGrpSpPr>
        <p:grpSpPr>
          <a:xfrm>
            <a:off x="2229287" y="2333687"/>
            <a:ext cx="6230038" cy="1200329"/>
            <a:chOff x="1837980" y="2200605"/>
            <a:chExt cx="6230038" cy="1200329"/>
          </a:xfrm>
        </p:grpSpPr>
        <p:sp>
          <p:nvSpPr>
            <p:cNvPr id="19" name="Rectangle 18"/>
            <p:cNvSpPr/>
            <p:nvPr/>
          </p:nvSpPr>
          <p:spPr>
            <a:xfrm>
              <a:off x="1837980" y="2587625"/>
              <a:ext cx="914400" cy="426287"/>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3705338" y="2200605"/>
              <a:ext cx="4362680" cy="1200329"/>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marL="285750" indent="-285750">
                <a:buFont typeface="Arial" panose="020B0604020202020204" pitchFamily="34" charset="0"/>
                <a:buChar char="•"/>
              </a:pPr>
              <a:r>
                <a:rPr lang="en-US" dirty="0"/>
                <a:t>This box shows model applications available in the catalog.</a:t>
              </a:r>
            </a:p>
            <a:p>
              <a:pPr marL="285750" indent="-285750">
                <a:buFont typeface="Arial" panose="020B0604020202020204" pitchFamily="34" charset="0"/>
                <a:buChar char="•"/>
              </a:pPr>
              <a:r>
                <a:rPr lang="en-US" dirty="0"/>
                <a:t>Double-clicking on the app name opens the flowchart for the model.</a:t>
              </a:r>
            </a:p>
          </p:txBody>
        </p:sp>
        <p:cxnSp>
          <p:nvCxnSpPr>
            <p:cNvPr id="21" name="Straight Arrow Connector 20"/>
            <p:cNvCxnSpPr>
              <a:stCxn id="20" idx="1"/>
              <a:endCxn id="19" idx="3"/>
            </p:cNvCxnSpPr>
            <p:nvPr/>
          </p:nvCxnSpPr>
          <p:spPr>
            <a:xfrm flipH="1" flipV="1">
              <a:off x="2752380" y="2800769"/>
              <a:ext cx="952958" cy="1"/>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36758625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r="49880"/>
          <a:stretch/>
        </p:blipFill>
        <p:spPr>
          <a:xfrm>
            <a:off x="2061136" y="268639"/>
            <a:ext cx="7992971" cy="6379005"/>
          </a:xfrm>
          <a:prstGeom prst="rect">
            <a:avLst/>
          </a:prstGeom>
          <a:ln>
            <a:solidFill>
              <a:schemeClr val="bg1">
                <a:lumMod val="50000"/>
              </a:schemeClr>
            </a:solidFill>
          </a:ln>
        </p:spPr>
      </p:pic>
      <p:grpSp>
        <p:nvGrpSpPr>
          <p:cNvPr id="2" name="Group 1">
            <a:extLst>
              <a:ext uri="{FF2B5EF4-FFF2-40B4-BE49-F238E27FC236}">
                <a16:creationId xmlns:a16="http://schemas.microsoft.com/office/drawing/2014/main" id="{2661C423-77A6-4C40-82EC-A09B3AADC8F4}"/>
              </a:ext>
            </a:extLst>
          </p:cNvPr>
          <p:cNvGrpSpPr/>
          <p:nvPr/>
        </p:nvGrpSpPr>
        <p:grpSpPr>
          <a:xfrm>
            <a:off x="2091187" y="3355128"/>
            <a:ext cx="6561097" cy="3007605"/>
            <a:chOff x="1854505" y="3415229"/>
            <a:chExt cx="6561097" cy="3007605"/>
          </a:xfrm>
        </p:grpSpPr>
        <p:sp>
          <p:nvSpPr>
            <p:cNvPr id="23" name="Rectangle 22"/>
            <p:cNvSpPr/>
            <p:nvPr/>
          </p:nvSpPr>
          <p:spPr>
            <a:xfrm>
              <a:off x="1854505" y="3415229"/>
              <a:ext cx="1564396" cy="3007605"/>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3886567" y="4041868"/>
              <a:ext cx="4529035" cy="1754326"/>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marL="285750" indent="-285750">
                <a:buFont typeface="Arial" panose="020B0604020202020204" pitchFamily="34" charset="0"/>
                <a:buChar char="•"/>
              </a:pPr>
              <a:r>
                <a:rPr lang="en-US" dirty="0"/>
                <a:t>This box shows all of the currently saved input file locations and currently saved model parameters.</a:t>
              </a:r>
            </a:p>
            <a:p>
              <a:pPr marL="285750" indent="-285750">
                <a:buFont typeface="Arial" panose="020B0604020202020204" pitchFamily="34" charset="0"/>
                <a:buChar char="•"/>
              </a:pPr>
              <a:r>
                <a:rPr lang="en-US" b="1" i="1" dirty="0"/>
                <a:t>Be careful with this menu: these fields are editable and can be used to change inputs and parameters.</a:t>
              </a:r>
            </a:p>
          </p:txBody>
        </p:sp>
        <p:cxnSp>
          <p:nvCxnSpPr>
            <p:cNvPr id="25" name="Straight Arrow Connector 24"/>
            <p:cNvCxnSpPr>
              <a:stCxn id="24" idx="1"/>
              <a:endCxn id="23" idx="3"/>
            </p:cNvCxnSpPr>
            <p:nvPr/>
          </p:nvCxnSpPr>
          <p:spPr>
            <a:xfrm flipH="1">
              <a:off x="3418901" y="4919031"/>
              <a:ext cx="467666" cy="1"/>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38836739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 Create a new scenario</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726859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r="49880"/>
          <a:stretch/>
        </p:blipFill>
        <p:spPr>
          <a:xfrm>
            <a:off x="2128687" y="201892"/>
            <a:ext cx="8135776" cy="6492975"/>
          </a:xfrm>
          <a:prstGeom prst="rect">
            <a:avLst/>
          </a:prstGeom>
          <a:ln>
            <a:solidFill>
              <a:schemeClr val="bg1">
                <a:lumMod val="50000"/>
              </a:schemeClr>
            </a:solidFill>
          </a:ln>
        </p:spPr>
      </p:pic>
      <p:grpSp>
        <p:nvGrpSpPr>
          <p:cNvPr id="2" name="Group 1">
            <a:extLst>
              <a:ext uri="{FF2B5EF4-FFF2-40B4-BE49-F238E27FC236}">
                <a16:creationId xmlns:a16="http://schemas.microsoft.com/office/drawing/2014/main" id="{FA8C0A56-97DA-4A88-8F72-912A74C34903}"/>
              </a:ext>
            </a:extLst>
          </p:cNvPr>
          <p:cNvGrpSpPr/>
          <p:nvPr/>
        </p:nvGrpSpPr>
        <p:grpSpPr>
          <a:xfrm>
            <a:off x="2128687" y="1037603"/>
            <a:ext cx="6434539" cy="1255923"/>
            <a:chOff x="1832471" y="947451"/>
            <a:chExt cx="6434539" cy="1255923"/>
          </a:xfrm>
        </p:grpSpPr>
        <p:sp>
          <p:nvSpPr>
            <p:cNvPr id="3" name="Rectangle 2"/>
            <p:cNvSpPr/>
            <p:nvPr/>
          </p:nvSpPr>
          <p:spPr>
            <a:xfrm>
              <a:off x="1832471" y="947451"/>
              <a:ext cx="1542362" cy="1255923"/>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970432" y="975247"/>
              <a:ext cx="4296578" cy="1200329"/>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b="1" u="sng" dirty="0"/>
                <a:t>To create a new scenario</a:t>
              </a:r>
              <a:r>
                <a:rPr lang="en-US" b="1" dirty="0"/>
                <a:t>:</a:t>
              </a:r>
            </a:p>
            <a:p>
              <a:pPr marL="285750" indent="-285750">
                <a:buFont typeface="Arial" panose="020B0604020202020204" pitchFamily="34" charset="0"/>
                <a:buChar char="•"/>
              </a:pPr>
              <a:r>
                <a:rPr lang="en-US" dirty="0"/>
                <a:t>Right-click on the intended parent scenario.</a:t>
              </a:r>
            </a:p>
            <a:p>
              <a:pPr marL="285750" indent="-285750">
                <a:buFont typeface="Arial" panose="020B0604020202020204" pitchFamily="34" charset="0"/>
                <a:buChar char="•"/>
              </a:pPr>
              <a:r>
                <a:rPr lang="en-US" dirty="0"/>
                <a:t>Click “Add Child.”</a:t>
              </a:r>
            </a:p>
          </p:txBody>
        </p:sp>
        <p:cxnSp>
          <p:nvCxnSpPr>
            <p:cNvPr id="6" name="Straight Arrow Connector 5"/>
            <p:cNvCxnSpPr>
              <a:stCxn id="4" idx="1"/>
              <a:endCxn id="3" idx="3"/>
            </p:cNvCxnSpPr>
            <p:nvPr/>
          </p:nvCxnSpPr>
          <p:spPr>
            <a:xfrm flipH="1">
              <a:off x="3374834" y="1575412"/>
              <a:ext cx="595599" cy="1"/>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37744891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r="50121"/>
          <a:stretch/>
        </p:blipFill>
        <p:spPr>
          <a:xfrm>
            <a:off x="2231356" y="179444"/>
            <a:ext cx="8081828" cy="6481080"/>
          </a:xfrm>
          <a:prstGeom prst="rect">
            <a:avLst/>
          </a:prstGeom>
          <a:ln>
            <a:solidFill>
              <a:schemeClr val="bg1">
                <a:lumMod val="50000"/>
              </a:schemeClr>
            </a:solidFill>
          </a:ln>
        </p:spPr>
      </p:pic>
      <p:grpSp>
        <p:nvGrpSpPr>
          <p:cNvPr id="2" name="Group 1">
            <a:extLst>
              <a:ext uri="{FF2B5EF4-FFF2-40B4-BE49-F238E27FC236}">
                <a16:creationId xmlns:a16="http://schemas.microsoft.com/office/drawing/2014/main" id="{BA85C6F4-64EA-4F80-8DB0-BDDEE565D398}"/>
              </a:ext>
            </a:extLst>
          </p:cNvPr>
          <p:cNvGrpSpPr/>
          <p:nvPr/>
        </p:nvGrpSpPr>
        <p:grpSpPr>
          <a:xfrm>
            <a:off x="2231356" y="1065793"/>
            <a:ext cx="6588088" cy="1697664"/>
            <a:chOff x="1832471" y="958469"/>
            <a:chExt cx="6588088" cy="1697664"/>
          </a:xfrm>
        </p:grpSpPr>
        <p:sp>
          <p:nvSpPr>
            <p:cNvPr id="3" name="Rectangle 2"/>
            <p:cNvSpPr/>
            <p:nvPr/>
          </p:nvSpPr>
          <p:spPr>
            <a:xfrm>
              <a:off x="1832471" y="958469"/>
              <a:ext cx="1608464" cy="683046"/>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123981" y="1178805"/>
              <a:ext cx="4296578" cy="1477328"/>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b="1" u="sng" dirty="0"/>
                <a:t>To create a new scenario, continued</a:t>
              </a:r>
              <a:r>
                <a:rPr lang="en-US" b="1" dirty="0"/>
                <a:t>:</a:t>
              </a:r>
            </a:p>
            <a:p>
              <a:pPr marL="285750" indent="-285750">
                <a:buFont typeface="Arial" panose="020B0604020202020204" pitchFamily="34" charset="0"/>
                <a:buChar char="•"/>
              </a:pPr>
              <a:r>
                <a:rPr lang="en-US" dirty="0"/>
                <a:t>Provide a name for the scenario</a:t>
              </a:r>
            </a:p>
            <a:p>
              <a:pPr marL="285750" indent="-285750">
                <a:buFont typeface="Arial" panose="020B0604020202020204" pitchFamily="34" charset="0"/>
                <a:buChar char="•"/>
              </a:pPr>
              <a:r>
                <a:rPr lang="en-US" dirty="0"/>
                <a:t>Hit “Enter”</a:t>
              </a:r>
            </a:p>
            <a:p>
              <a:pPr marL="285750" indent="-285750">
                <a:buFont typeface="Arial" panose="020B0604020202020204" pitchFamily="34" charset="0"/>
                <a:buChar char="•"/>
              </a:pPr>
              <a:r>
                <a:rPr lang="en-US" dirty="0"/>
                <a:t>Note: underscores are allowed in scenarios names, periods are not.</a:t>
              </a:r>
            </a:p>
          </p:txBody>
        </p:sp>
        <p:cxnSp>
          <p:nvCxnSpPr>
            <p:cNvPr id="5" name="Straight Arrow Connector 4"/>
            <p:cNvCxnSpPr>
              <a:stCxn id="4" idx="1"/>
              <a:endCxn id="3" idx="3"/>
            </p:cNvCxnSpPr>
            <p:nvPr/>
          </p:nvCxnSpPr>
          <p:spPr>
            <a:xfrm flipH="1" flipV="1">
              <a:off x="3440935" y="1299993"/>
              <a:ext cx="683046" cy="617477"/>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14949046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r="50121"/>
          <a:stretch/>
        </p:blipFill>
        <p:spPr>
          <a:xfrm>
            <a:off x="1809391" y="144933"/>
            <a:ext cx="8049917" cy="6455489"/>
          </a:xfrm>
          <a:prstGeom prst="rect">
            <a:avLst/>
          </a:prstGeom>
          <a:ln>
            <a:solidFill>
              <a:schemeClr val="bg1">
                <a:lumMod val="50000"/>
              </a:schemeClr>
            </a:solidFill>
          </a:ln>
        </p:spPr>
      </p:pic>
      <p:grpSp>
        <p:nvGrpSpPr>
          <p:cNvPr id="2" name="Group 1">
            <a:extLst>
              <a:ext uri="{FF2B5EF4-FFF2-40B4-BE49-F238E27FC236}">
                <a16:creationId xmlns:a16="http://schemas.microsoft.com/office/drawing/2014/main" id="{8B6B9CEA-3A54-463D-9B5F-EE9864C3014E}"/>
              </a:ext>
            </a:extLst>
          </p:cNvPr>
          <p:cNvGrpSpPr/>
          <p:nvPr/>
        </p:nvGrpSpPr>
        <p:grpSpPr>
          <a:xfrm>
            <a:off x="4248520" y="4092533"/>
            <a:ext cx="2699430" cy="1812346"/>
            <a:chOff x="4484635" y="4208444"/>
            <a:chExt cx="2699430" cy="1812346"/>
          </a:xfrm>
        </p:grpSpPr>
        <p:sp>
          <p:nvSpPr>
            <p:cNvPr id="3" name="Rectangle 2"/>
            <p:cNvSpPr/>
            <p:nvPr/>
          </p:nvSpPr>
          <p:spPr>
            <a:xfrm>
              <a:off x="5567191" y="4208444"/>
              <a:ext cx="534319" cy="198304"/>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484635" y="4781322"/>
              <a:ext cx="2699430" cy="1239468"/>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Click “OK” to accept the default settings, or add a description of the run if you’d like</a:t>
              </a:r>
            </a:p>
          </p:txBody>
        </p:sp>
        <p:cxnSp>
          <p:nvCxnSpPr>
            <p:cNvPr id="6" name="Straight Arrow Connector 5"/>
            <p:cNvCxnSpPr>
              <a:stCxn id="4" idx="0"/>
              <a:endCxn id="3" idx="2"/>
            </p:cNvCxnSpPr>
            <p:nvPr/>
          </p:nvCxnSpPr>
          <p:spPr>
            <a:xfrm flipV="1">
              <a:off x="5834350" y="4406748"/>
              <a:ext cx="1" cy="374574"/>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5551595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r="50121"/>
          <a:stretch/>
        </p:blipFill>
        <p:spPr>
          <a:xfrm>
            <a:off x="2163031" y="186247"/>
            <a:ext cx="7998400" cy="6414176"/>
          </a:xfrm>
          <a:prstGeom prst="rect">
            <a:avLst/>
          </a:prstGeom>
          <a:ln>
            <a:solidFill>
              <a:schemeClr val="bg1">
                <a:lumMod val="50000"/>
              </a:schemeClr>
            </a:solidFill>
          </a:ln>
        </p:spPr>
      </p:pic>
      <p:sp>
        <p:nvSpPr>
          <p:cNvPr id="3" name="TextBox 2"/>
          <p:cNvSpPr txBox="1"/>
          <p:nvPr/>
        </p:nvSpPr>
        <p:spPr>
          <a:xfrm>
            <a:off x="7903076" y="4034934"/>
            <a:ext cx="2919470" cy="1200329"/>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The inputs and parameters tab opens automatically when a new scenario is created.</a:t>
            </a:r>
          </a:p>
        </p:txBody>
      </p:sp>
    </p:spTree>
    <p:extLst>
      <p:ext uri="{BB962C8B-B14F-4D97-AF65-F5344CB8AC3E}">
        <p14:creationId xmlns:p14="http://schemas.microsoft.com/office/powerpoint/2010/main" val="9048524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4. Set inputs and parameters in the GUI</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771836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E96A0-3185-4F29-B001-496B961C6458}"/>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CEF21FDE-6A68-4161-BF3D-F8D8025E6430}"/>
              </a:ext>
            </a:extLst>
          </p:cNvPr>
          <p:cNvSpPr>
            <a:spLocks noGrp="1"/>
          </p:cNvSpPr>
          <p:nvPr>
            <p:ph idx="1"/>
          </p:nvPr>
        </p:nvSpPr>
        <p:spPr/>
        <p:txBody>
          <a:bodyPr/>
          <a:lstStyle/>
          <a:p>
            <a:r>
              <a:rPr lang="en-US" dirty="0"/>
              <a:t>To find out the origins and destinations of traffic using a selected link</a:t>
            </a:r>
          </a:p>
          <a:p>
            <a:r>
              <a:rPr lang="en-US" dirty="0"/>
              <a:t>Need to have a complete ABM run</a:t>
            </a:r>
          </a:p>
          <a:p>
            <a:r>
              <a:rPr lang="en-US" dirty="0"/>
              <a:t>Select link run </a:t>
            </a:r>
          </a:p>
          <a:p>
            <a:pPr lvl="1"/>
            <a:r>
              <a:rPr lang="en-US" dirty="0">
                <a:sym typeface="Wingdings" panose="05000000000000000000" pitchFamily="2" charset="2"/>
              </a:rPr>
              <a:t>Performed in Cube</a:t>
            </a:r>
          </a:p>
          <a:p>
            <a:pPr lvl="1"/>
            <a:r>
              <a:rPr lang="en-US" dirty="0">
                <a:sym typeface="Wingdings" panose="05000000000000000000" pitchFamily="2" charset="2"/>
              </a:rPr>
              <a:t>Repeating highway assignment with a SL option</a:t>
            </a:r>
          </a:p>
          <a:p>
            <a:pPr lvl="1"/>
            <a:r>
              <a:rPr lang="en-US" dirty="0">
                <a:sym typeface="Wingdings" panose="05000000000000000000" pitchFamily="2" charset="2"/>
              </a:rPr>
              <a:t>Take 2-3 hours for each vehicle class and time period</a:t>
            </a:r>
          </a:p>
          <a:p>
            <a:r>
              <a:rPr lang="en-US" dirty="0">
                <a:sym typeface="Wingdings" panose="05000000000000000000" pitchFamily="2" charset="2"/>
              </a:rPr>
              <a:t> Outputs</a:t>
            </a:r>
          </a:p>
          <a:p>
            <a:pPr lvl="1"/>
            <a:r>
              <a:rPr lang="en-US" dirty="0">
                <a:sym typeface="Wingdings" panose="05000000000000000000" pitchFamily="2" charset="2"/>
              </a:rPr>
              <a:t>A highway loaded network with SL volumes</a:t>
            </a:r>
          </a:p>
          <a:p>
            <a:pPr lvl="1"/>
            <a:r>
              <a:rPr lang="en-US" dirty="0">
                <a:sym typeface="Wingdings" panose="05000000000000000000" pitchFamily="2" charset="2"/>
              </a:rPr>
              <a:t>An O-D table of SL volumes at TAZ level</a:t>
            </a:r>
          </a:p>
          <a:p>
            <a:pPr lvl="1"/>
            <a:endParaRPr lang="en-US" dirty="0">
              <a:sym typeface="Wingdings" panose="05000000000000000000" pitchFamily="2" charset="2"/>
            </a:endParaRPr>
          </a:p>
          <a:p>
            <a:endParaRPr lang="en-US" dirty="0"/>
          </a:p>
        </p:txBody>
      </p:sp>
    </p:spTree>
    <p:extLst>
      <p:ext uri="{BB962C8B-B14F-4D97-AF65-F5344CB8AC3E}">
        <p14:creationId xmlns:p14="http://schemas.microsoft.com/office/powerpoint/2010/main" val="25359222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rcRect r="50121"/>
          <a:stretch/>
        </p:blipFill>
        <p:spPr>
          <a:xfrm>
            <a:off x="2068587" y="188890"/>
            <a:ext cx="8080756" cy="6480220"/>
          </a:xfrm>
          <a:prstGeom prst="rect">
            <a:avLst/>
          </a:prstGeom>
          <a:ln>
            <a:solidFill>
              <a:schemeClr val="bg1">
                <a:lumMod val="50000"/>
              </a:schemeClr>
            </a:solidFill>
          </a:ln>
        </p:spPr>
      </p:pic>
      <p:grpSp>
        <p:nvGrpSpPr>
          <p:cNvPr id="2" name="Group 1">
            <a:extLst>
              <a:ext uri="{FF2B5EF4-FFF2-40B4-BE49-F238E27FC236}">
                <a16:creationId xmlns:a16="http://schemas.microsoft.com/office/drawing/2014/main" id="{715FBCE0-8E6A-4AC1-A65D-7BF71A940837}"/>
              </a:ext>
            </a:extLst>
          </p:cNvPr>
          <p:cNvGrpSpPr/>
          <p:nvPr/>
        </p:nvGrpSpPr>
        <p:grpSpPr>
          <a:xfrm>
            <a:off x="5016034" y="1975175"/>
            <a:ext cx="4318614" cy="2239713"/>
            <a:chOff x="5170582" y="1927952"/>
            <a:chExt cx="4318614" cy="2239713"/>
          </a:xfrm>
        </p:grpSpPr>
        <p:sp>
          <p:nvSpPr>
            <p:cNvPr id="3" name="Rectangle 2"/>
            <p:cNvSpPr/>
            <p:nvPr/>
          </p:nvSpPr>
          <p:spPr>
            <a:xfrm>
              <a:off x="8872251" y="1927952"/>
              <a:ext cx="616945" cy="1046602"/>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170582" y="2967336"/>
              <a:ext cx="3503364" cy="1200329"/>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On the first page of the GUI, click the “Browse” button and navigate to the storage location of the input files</a:t>
              </a:r>
            </a:p>
          </p:txBody>
        </p:sp>
        <p:cxnSp>
          <p:nvCxnSpPr>
            <p:cNvPr id="6" name="Straight Arrow Connector 5"/>
            <p:cNvCxnSpPr>
              <a:stCxn id="4" idx="0"/>
              <a:endCxn id="3" idx="1"/>
            </p:cNvCxnSpPr>
            <p:nvPr/>
          </p:nvCxnSpPr>
          <p:spPr>
            <a:xfrm flipV="1">
              <a:off x="6922264" y="2451253"/>
              <a:ext cx="1949986" cy="516082"/>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7612008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r="50121"/>
          <a:stretch/>
        </p:blipFill>
        <p:spPr>
          <a:xfrm>
            <a:off x="2180204" y="253241"/>
            <a:ext cx="7968350" cy="6390078"/>
          </a:xfrm>
          <a:prstGeom prst="rect">
            <a:avLst/>
          </a:prstGeom>
          <a:ln>
            <a:solidFill>
              <a:schemeClr val="bg1">
                <a:lumMod val="50000"/>
              </a:schemeClr>
            </a:solidFill>
          </a:ln>
        </p:spPr>
      </p:pic>
      <p:grpSp>
        <p:nvGrpSpPr>
          <p:cNvPr id="2" name="Group 1">
            <a:extLst>
              <a:ext uri="{FF2B5EF4-FFF2-40B4-BE49-F238E27FC236}">
                <a16:creationId xmlns:a16="http://schemas.microsoft.com/office/drawing/2014/main" id="{EB11AE80-BC07-4812-9BC7-31238B7EC086}"/>
              </a:ext>
            </a:extLst>
          </p:cNvPr>
          <p:cNvGrpSpPr/>
          <p:nvPr/>
        </p:nvGrpSpPr>
        <p:grpSpPr>
          <a:xfrm>
            <a:off x="2543941" y="3260425"/>
            <a:ext cx="4197427" cy="1914180"/>
            <a:chOff x="2410858" y="3238960"/>
            <a:chExt cx="4197427" cy="1914180"/>
          </a:xfrm>
        </p:grpSpPr>
        <p:sp>
          <p:nvSpPr>
            <p:cNvPr id="3" name="Rectangle 2"/>
            <p:cNvSpPr/>
            <p:nvPr/>
          </p:nvSpPr>
          <p:spPr>
            <a:xfrm>
              <a:off x="3507036" y="3238960"/>
              <a:ext cx="2005070" cy="209321"/>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2410858" y="3952811"/>
              <a:ext cx="4197427" cy="1200329"/>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For the “Cube Cluster Process ID” field, type “ARC”.  </a:t>
              </a:r>
              <a:r>
                <a:rPr lang="en-US" b="1" dirty="0"/>
                <a:t>This is important to do correctly, or your model will not run efficiently.</a:t>
              </a:r>
              <a:endParaRPr lang="en-US" dirty="0"/>
            </a:p>
          </p:txBody>
        </p:sp>
        <p:cxnSp>
          <p:nvCxnSpPr>
            <p:cNvPr id="6" name="Straight Arrow Connector 5"/>
            <p:cNvCxnSpPr>
              <a:stCxn id="4" idx="0"/>
              <a:endCxn id="3" idx="2"/>
            </p:cNvCxnSpPr>
            <p:nvPr/>
          </p:nvCxnSpPr>
          <p:spPr>
            <a:xfrm flipV="1">
              <a:off x="4509571" y="3448280"/>
              <a:ext cx="0" cy="504530"/>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39234511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r="50121"/>
          <a:stretch/>
        </p:blipFill>
        <p:spPr>
          <a:xfrm>
            <a:off x="2111516" y="303981"/>
            <a:ext cx="7942591" cy="6369421"/>
          </a:xfrm>
          <a:prstGeom prst="rect">
            <a:avLst/>
          </a:prstGeom>
          <a:ln>
            <a:solidFill>
              <a:schemeClr val="bg1">
                <a:lumMod val="50000"/>
              </a:schemeClr>
            </a:solidFill>
          </a:ln>
        </p:spPr>
      </p:pic>
      <p:grpSp>
        <p:nvGrpSpPr>
          <p:cNvPr id="2" name="Group 1">
            <a:extLst>
              <a:ext uri="{FF2B5EF4-FFF2-40B4-BE49-F238E27FC236}">
                <a16:creationId xmlns:a16="http://schemas.microsoft.com/office/drawing/2014/main" id="{26C45B3D-A6F1-4B58-BD46-66485EBCFD8F}"/>
              </a:ext>
            </a:extLst>
          </p:cNvPr>
          <p:cNvGrpSpPr/>
          <p:nvPr/>
        </p:nvGrpSpPr>
        <p:grpSpPr>
          <a:xfrm>
            <a:off x="2510469" y="3457268"/>
            <a:ext cx="4252057" cy="2364194"/>
            <a:chOff x="2394558" y="3401459"/>
            <a:chExt cx="4252057" cy="2364194"/>
          </a:xfrm>
        </p:grpSpPr>
        <p:sp>
          <p:nvSpPr>
            <p:cNvPr id="3" name="Rectangle 2"/>
            <p:cNvSpPr/>
            <p:nvPr/>
          </p:nvSpPr>
          <p:spPr>
            <a:xfrm>
              <a:off x="3518052" y="3401459"/>
              <a:ext cx="2005070" cy="209321"/>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2394558" y="4011327"/>
              <a:ext cx="4252057" cy="1754326"/>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For the “Extra CPUs Available for Cube Cluster” field, type the number of extra CPUs available on your computer.  </a:t>
              </a:r>
              <a:r>
                <a:rPr lang="en-US" b="1" dirty="0"/>
                <a:t>This is important to do correctly, or your model will not run efficiently.</a:t>
              </a:r>
              <a:endParaRPr lang="en-US" dirty="0"/>
            </a:p>
          </p:txBody>
        </p:sp>
        <p:cxnSp>
          <p:nvCxnSpPr>
            <p:cNvPr id="6" name="Straight Arrow Connector 5"/>
            <p:cNvCxnSpPr>
              <a:stCxn id="4" idx="0"/>
              <a:endCxn id="3" idx="2"/>
            </p:cNvCxnSpPr>
            <p:nvPr/>
          </p:nvCxnSpPr>
          <p:spPr>
            <a:xfrm flipV="1">
              <a:off x="4520587" y="3610780"/>
              <a:ext cx="0" cy="400547"/>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30807264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r="50121"/>
          <a:stretch/>
        </p:blipFill>
        <p:spPr>
          <a:xfrm>
            <a:off x="2068587" y="214646"/>
            <a:ext cx="8096816" cy="6493099"/>
          </a:xfrm>
          <a:prstGeom prst="rect">
            <a:avLst/>
          </a:prstGeom>
          <a:ln>
            <a:solidFill>
              <a:schemeClr val="bg1">
                <a:lumMod val="50000"/>
              </a:schemeClr>
            </a:solidFill>
          </a:ln>
        </p:spPr>
      </p:pic>
      <p:grpSp>
        <p:nvGrpSpPr>
          <p:cNvPr id="5" name="Group 4">
            <a:extLst>
              <a:ext uri="{FF2B5EF4-FFF2-40B4-BE49-F238E27FC236}">
                <a16:creationId xmlns:a16="http://schemas.microsoft.com/office/drawing/2014/main" id="{02534A6A-DE82-475E-9A15-EB2B21E6632E}"/>
              </a:ext>
            </a:extLst>
          </p:cNvPr>
          <p:cNvGrpSpPr/>
          <p:nvPr/>
        </p:nvGrpSpPr>
        <p:grpSpPr>
          <a:xfrm>
            <a:off x="2586515" y="3937316"/>
            <a:ext cx="2700826" cy="1365168"/>
            <a:chOff x="2470604" y="3933023"/>
            <a:chExt cx="2700826" cy="1365168"/>
          </a:xfrm>
        </p:grpSpPr>
        <p:sp>
          <p:nvSpPr>
            <p:cNvPr id="3" name="Rectangle 2"/>
            <p:cNvSpPr/>
            <p:nvPr/>
          </p:nvSpPr>
          <p:spPr>
            <a:xfrm>
              <a:off x="3529070" y="3933023"/>
              <a:ext cx="583894" cy="451691"/>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TextBox 3"/>
            <p:cNvSpPr txBox="1"/>
            <p:nvPr/>
          </p:nvSpPr>
          <p:spPr>
            <a:xfrm>
              <a:off x="2470604" y="4651860"/>
              <a:ext cx="2700826" cy="646331"/>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Select the time period you are analyzing.</a:t>
              </a:r>
            </a:p>
          </p:txBody>
        </p:sp>
        <p:cxnSp>
          <p:nvCxnSpPr>
            <p:cNvPr id="6" name="Straight Arrow Connector 5"/>
            <p:cNvCxnSpPr>
              <a:stCxn id="4" idx="0"/>
              <a:endCxn id="3" idx="2"/>
            </p:cNvCxnSpPr>
            <p:nvPr/>
          </p:nvCxnSpPr>
          <p:spPr>
            <a:xfrm flipV="1">
              <a:off x="3821017" y="4384714"/>
              <a:ext cx="0" cy="267146"/>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9751212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r="50121"/>
          <a:stretch/>
        </p:blipFill>
        <p:spPr>
          <a:xfrm>
            <a:off x="2123826" y="246741"/>
            <a:ext cx="8003262" cy="6418075"/>
          </a:xfrm>
          <a:prstGeom prst="rect">
            <a:avLst/>
          </a:prstGeom>
          <a:ln>
            <a:solidFill>
              <a:schemeClr val="bg1">
                <a:lumMod val="50000"/>
              </a:schemeClr>
            </a:solidFill>
          </a:ln>
        </p:spPr>
      </p:pic>
      <p:grpSp>
        <p:nvGrpSpPr>
          <p:cNvPr id="2" name="Group 1">
            <a:extLst>
              <a:ext uri="{FF2B5EF4-FFF2-40B4-BE49-F238E27FC236}">
                <a16:creationId xmlns:a16="http://schemas.microsoft.com/office/drawing/2014/main" id="{81A8DDFF-36B8-4132-8B42-733540E62A20}"/>
              </a:ext>
            </a:extLst>
          </p:cNvPr>
          <p:cNvGrpSpPr/>
          <p:nvPr/>
        </p:nvGrpSpPr>
        <p:grpSpPr>
          <a:xfrm>
            <a:off x="6053803" y="4790183"/>
            <a:ext cx="1555144" cy="1100510"/>
            <a:chOff x="6053803" y="4936145"/>
            <a:chExt cx="1555144" cy="1100510"/>
          </a:xfrm>
        </p:grpSpPr>
        <p:sp>
          <p:nvSpPr>
            <p:cNvPr id="3" name="Rectangle 2"/>
            <p:cNvSpPr/>
            <p:nvPr/>
          </p:nvSpPr>
          <p:spPr>
            <a:xfrm>
              <a:off x="6564215" y="5794873"/>
              <a:ext cx="534320" cy="241782"/>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053803" y="4936145"/>
              <a:ext cx="1555144" cy="369332"/>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Click “Next”</a:t>
              </a:r>
            </a:p>
          </p:txBody>
        </p:sp>
        <p:cxnSp>
          <p:nvCxnSpPr>
            <p:cNvPr id="6" name="Straight Arrow Connector 5"/>
            <p:cNvCxnSpPr/>
            <p:nvPr/>
          </p:nvCxnSpPr>
          <p:spPr>
            <a:xfrm flipH="1">
              <a:off x="6831375" y="5305477"/>
              <a:ext cx="5510" cy="489396"/>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8803282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B68E127-858A-49E8-97F8-7BEEC8057435}"/>
              </a:ext>
            </a:extLst>
          </p:cNvPr>
          <p:cNvPicPr>
            <a:picLocks noChangeAspect="1"/>
          </p:cNvPicPr>
          <p:nvPr/>
        </p:nvPicPr>
        <p:blipFill>
          <a:blip r:embed="rId3"/>
          <a:stretch>
            <a:fillRect/>
          </a:stretch>
        </p:blipFill>
        <p:spPr>
          <a:xfrm>
            <a:off x="1549337" y="321972"/>
            <a:ext cx="8942333" cy="6287036"/>
          </a:xfrm>
          <a:prstGeom prst="rect">
            <a:avLst/>
          </a:prstGeom>
          <a:ln>
            <a:solidFill>
              <a:schemeClr val="tx1"/>
            </a:solidFill>
          </a:ln>
        </p:spPr>
      </p:pic>
      <p:grpSp>
        <p:nvGrpSpPr>
          <p:cNvPr id="7" name="Group 6">
            <a:extLst>
              <a:ext uri="{FF2B5EF4-FFF2-40B4-BE49-F238E27FC236}">
                <a16:creationId xmlns:a16="http://schemas.microsoft.com/office/drawing/2014/main" id="{B67408BE-1C74-4C6E-A7B1-06BE71EB821E}"/>
              </a:ext>
            </a:extLst>
          </p:cNvPr>
          <p:cNvGrpSpPr/>
          <p:nvPr/>
        </p:nvGrpSpPr>
        <p:grpSpPr>
          <a:xfrm>
            <a:off x="3778063" y="2241654"/>
            <a:ext cx="4616068" cy="1586428"/>
            <a:chOff x="3529069" y="1773717"/>
            <a:chExt cx="4616068" cy="1586428"/>
          </a:xfrm>
        </p:grpSpPr>
        <p:sp>
          <p:nvSpPr>
            <p:cNvPr id="3" name="Rectangle 2"/>
            <p:cNvSpPr/>
            <p:nvPr/>
          </p:nvSpPr>
          <p:spPr>
            <a:xfrm>
              <a:off x="3529069" y="1773717"/>
              <a:ext cx="1244907" cy="1586428"/>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236685" y="2243766"/>
              <a:ext cx="2908452" cy="646331"/>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Choose a mode to analyze in the model.</a:t>
              </a:r>
            </a:p>
          </p:txBody>
        </p:sp>
        <p:cxnSp>
          <p:nvCxnSpPr>
            <p:cNvPr id="6" name="Straight Arrow Connector 5"/>
            <p:cNvCxnSpPr>
              <a:stCxn id="4" idx="1"/>
              <a:endCxn id="3" idx="3"/>
            </p:cNvCxnSpPr>
            <p:nvPr/>
          </p:nvCxnSpPr>
          <p:spPr>
            <a:xfrm flipH="1">
              <a:off x="4773975" y="2566931"/>
              <a:ext cx="462710" cy="0"/>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23319597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5. In the GUI, enter “A-B” of the selected links</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7938606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r="50000"/>
          <a:stretch/>
        </p:blipFill>
        <p:spPr>
          <a:xfrm>
            <a:off x="2139131" y="244699"/>
            <a:ext cx="8025148" cy="6420118"/>
          </a:xfrm>
          <a:prstGeom prst="rect">
            <a:avLst/>
          </a:prstGeom>
          <a:ln>
            <a:solidFill>
              <a:schemeClr val="bg1">
                <a:lumMod val="50000"/>
              </a:schemeClr>
            </a:solidFill>
          </a:ln>
        </p:spPr>
      </p:pic>
      <p:grpSp>
        <p:nvGrpSpPr>
          <p:cNvPr id="5" name="Group 4">
            <a:extLst>
              <a:ext uri="{FF2B5EF4-FFF2-40B4-BE49-F238E27FC236}">
                <a16:creationId xmlns:a16="http://schemas.microsoft.com/office/drawing/2014/main" id="{2FDC5D40-CBBF-4791-BA9E-941AB33DDDF8}"/>
              </a:ext>
            </a:extLst>
          </p:cNvPr>
          <p:cNvGrpSpPr/>
          <p:nvPr/>
        </p:nvGrpSpPr>
        <p:grpSpPr>
          <a:xfrm>
            <a:off x="5115500" y="1222872"/>
            <a:ext cx="4946573" cy="4206498"/>
            <a:chOff x="5115500" y="1222872"/>
            <a:chExt cx="4946573" cy="4206498"/>
          </a:xfrm>
        </p:grpSpPr>
        <p:sp>
          <p:nvSpPr>
            <p:cNvPr id="3" name="Rectangle 2"/>
            <p:cNvSpPr/>
            <p:nvPr/>
          </p:nvSpPr>
          <p:spPr>
            <a:xfrm>
              <a:off x="5115500" y="1222872"/>
              <a:ext cx="4946573" cy="3150824"/>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TextBox 3"/>
            <p:cNvSpPr txBox="1"/>
            <p:nvPr/>
          </p:nvSpPr>
          <p:spPr>
            <a:xfrm>
              <a:off x="5883101" y="4783039"/>
              <a:ext cx="3403402" cy="646331"/>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Enter the Project and Link IDs for each of your study links</a:t>
              </a:r>
            </a:p>
          </p:txBody>
        </p:sp>
        <p:cxnSp>
          <p:nvCxnSpPr>
            <p:cNvPr id="6" name="Straight Arrow Connector 5"/>
            <p:cNvCxnSpPr>
              <a:stCxn id="4" idx="0"/>
              <a:endCxn id="3" idx="2"/>
            </p:cNvCxnSpPr>
            <p:nvPr/>
          </p:nvCxnSpPr>
          <p:spPr>
            <a:xfrm flipV="1">
              <a:off x="7584802" y="4373696"/>
              <a:ext cx="3985" cy="409343"/>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41767177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6. Save the GUI</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2869424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r="50000"/>
          <a:stretch/>
        </p:blipFill>
        <p:spPr>
          <a:xfrm>
            <a:off x="2194941" y="268443"/>
            <a:ext cx="7936440" cy="6349152"/>
          </a:xfrm>
          <a:prstGeom prst="rect">
            <a:avLst/>
          </a:prstGeom>
          <a:ln>
            <a:solidFill>
              <a:schemeClr val="bg1">
                <a:lumMod val="50000"/>
              </a:schemeClr>
            </a:solidFill>
          </a:ln>
        </p:spPr>
      </p:pic>
      <p:grpSp>
        <p:nvGrpSpPr>
          <p:cNvPr id="2" name="Group 1">
            <a:extLst>
              <a:ext uri="{FF2B5EF4-FFF2-40B4-BE49-F238E27FC236}">
                <a16:creationId xmlns:a16="http://schemas.microsoft.com/office/drawing/2014/main" id="{C44EAFF0-5DBA-4811-A851-FE63EBD34DF8}"/>
              </a:ext>
            </a:extLst>
          </p:cNvPr>
          <p:cNvGrpSpPr/>
          <p:nvPr/>
        </p:nvGrpSpPr>
        <p:grpSpPr>
          <a:xfrm>
            <a:off x="4923006" y="5022913"/>
            <a:ext cx="5850616" cy="1663367"/>
            <a:chOff x="4824267" y="5194633"/>
            <a:chExt cx="5850616" cy="1663367"/>
          </a:xfrm>
        </p:grpSpPr>
        <p:sp>
          <p:nvSpPr>
            <p:cNvPr id="3" name="Rectangle 2"/>
            <p:cNvSpPr/>
            <p:nvPr/>
          </p:nvSpPr>
          <p:spPr>
            <a:xfrm>
              <a:off x="5335838" y="5805889"/>
              <a:ext cx="561859" cy="231353"/>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824267" y="5194633"/>
              <a:ext cx="1588408" cy="374894"/>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Click “Save”</a:t>
              </a:r>
            </a:p>
          </p:txBody>
        </p:sp>
        <p:cxnSp>
          <p:nvCxnSpPr>
            <p:cNvPr id="6" name="Straight Arrow Connector 5"/>
            <p:cNvCxnSpPr>
              <a:stCxn id="4" idx="2"/>
              <a:endCxn id="3" idx="0"/>
            </p:cNvCxnSpPr>
            <p:nvPr/>
          </p:nvCxnSpPr>
          <p:spPr>
            <a:xfrm flipH="1">
              <a:off x="5616768" y="5569527"/>
              <a:ext cx="1703" cy="236362"/>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5" name="TextBox 4"/>
            <p:cNvSpPr txBox="1"/>
            <p:nvPr/>
          </p:nvSpPr>
          <p:spPr>
            <a:xfrm>
              <a:off x="7489634" y="5657671"/>
              <a:ext cx="3185249" cy="1200329"/>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The Scenario tab will not close automatically, but it is safe to close the tab after saving if you wish.</a:t>
              </a:r>
            </a:p>
          </p:txBody>
        </p:sp>
      </p:grpSp>
    </p:spTree>
    <p:extLst>
      <p:ext uri="{BB962C8B-B14F-4D97-AF65-F5344CB8AC3E}">
        <p14:creationId xmlns:p14="http://schemas.microsoft.com/office/powerpoint/2010/main" val="337069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6AC53-A630-48B3-99AC-55A04F9E2A88}"/>
              </a:ext>
            </a:extLst>
          </p:cNvPr>
          <p:cNvSpPr>
            <a:spLocks noGrp="1"/>
          </p:cNvSpPr>
          <p:nvPr>
            <p:ph type="title"/>
          </p:nvPr>
        </p:nvSpPr>
        <p:spPr/>
        <p:txBody>
          <a:bodyPr/>
          <a:lstStyle/>
          <a:p>
            <a:r>
              <a:rPr lang="en-US" dirty="0"/>
              <a:t>Process</a:t>
            </a:r>
          </a:p>
        </p:txBody>
      </p:sp>
      <p:sp>
        <p:nvSpPr>
          <p:cNvPr id="3" name="Content Placeholder 2">
            <a:extLst>
              <a:ext uri="{FF2B5EF4-FFF2-40B4-BE49-F238E27FC236}">
                <a16:creationId xmlns:a16="http://schemas.microsoft.com/office/drawing/2014/main" id="{A9944ECD-081D-44A0-9871-266A60D48A5D}"/>
              </a:ext>
            </a:extLst>
          </p:cNvPr>
          <p:cNvSpPr>
            <a:spLocks noGrp="1"/>
          </p:cNvSpPr>
          <p:nvPr>
            <p:ph idx="1"/>
          </p:nvPr>
        </p:nvSpPr>
        <p:spPr/>
        <p:txBody>
          <a:bodyPr/>
          <a:lstStyle/>
          <a:p>
            <a:pPr marL="457200" indent="-457200">
              <a:buFont typeface="+mj-lt"/>
              <a:buAutoNum type="arabicPeriod"/>
            </a:pPr>
            <a:r>
              <a:rPr lang="en-US" dirty="0"/>
              <a:t>Select the link(s) you want to do SLA for.</a:t>
            </a:r>
          </a:p>
          <a:p>
            <a:pPr marL="457200" indent="-457200">
              <a:buFont typeface="+mj-lt"/>
              <a:buAutoNum type="arabicPeriod"/>
            </a:pPr>
            <a:r>
              <a:rPr lang="en-US" dirty="0"/>
              <a:t>Launch the catalog.</a:t>
            </a:r>
          </a:p>
          <a:p>
            <a:pPr marL="457200" indent="-457200">
              <a:buFont typeface="+mj-lt"/>
              <a:buAutoNum type="arabicPeriod"/>
            </a:pPr>
            <a:r>
              <a:rPr lang="en-US" dirty="0"/>
              <a:t>Create a scenario in the catalog.</a:t>
            </a:r>
          </a:p>
          <a:p>
            <a:pPr marL="457200" indent="-457200">
              <a:buFont typeface="+mj-lt"/>
              <a:buAutoNum type="arabicPeriod"/>
            </a:pPr>
            <a:r>
              <a:rPr lang="en-US" dirty="0"/>
              <a:t>Inside the scenario, customize the settings in GUI.</a:t>
            </a:r>
          </a:p>
          <a:p>
            <a:pPr marL="457200" indent="-457200">
              <a:buFont typeface="+mj-lt"/>
              <a:buAutoNum type="arabicPeriod"/>
            </a:pPr>
            <a:r>
              <a:rPr lang="en-US" dirty="0"/>
              <a:t>In GUI, enter “A-B” of the selected links.</a:t>
            </a:r>
          </a:p>
          <a:p>
            <a:pPr marL="457200" indent="-457200">
              <a:buFont typeface="+mj-lt"/>
              <a:buAutoNum type="arabicPeriod"/>
            </a:pPr>
            <a:r>
              <a:rPr lang="en-US" dirty="0"/>
              <a:t>Save the GUI.</a:t>
            </a:r>
          </a:p>
          <a:p>
            <a:pPr marL="457200" indent="-457200">
              <a:buFont typeface="+mj-lt"/>
              <a:buAutoNum type="arabicPeriod"/>
            </a:pPr>
            <a:r>
              <a:rPr lang="en-US" dirty="0"/>
              <a:t>Launch Cluster nodes.</a:t>
            </a:r>
          </a:p>
          <a:p>
            <a:pPr marL="457200" indent="-457200">
              <a:buFont typeface="+mj-lt"/>
              <a:buAutoNum type="arabicPeriod"/>
            </a:pPr>
            <a:r>
              <a:rPr lang="en-US" dirty="0"/>
              <a:t>Run the GUI.</a:t>
            </a:r>
          </a:p>
        </p:txBody>
      </p:sp>
    </p:spTree>
    <p:extLst>
      <p:ext uri="{BB962C8B-B14F-4D97-AF65-F5344CB8AC3E}">
        <p14:creationId xmlns:p14="http://schemas.microsoft.com/office/powerpoint/2010/main" val="18694402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7. Launch Cluster nodes</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2765077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r="50000"/>
          <a:stretch/>
        </p:blipFill>
        <p:spPr>
          <a:xfrm>
            <a:off x="2369642" y="219312"/>
            <a:ext cx="8019316" cy="6415453"/>
          </a:xfrm>
          <a:prstGeom prst="rect">
            <a:avLst/>
          </a:prstGeom>
          <a:ln>
            <a:solidFill>
              <a:schemeClr val="bg1">
                <a:lumMod val="50000"/>
              </a:schemeClr>
            </a:solidFill>
          </a:ln>
        </p:spPr>
      </p:pic>
      <p:sp>
        <p:nvSpPr>
          <p:cNvPr id="3" name="TextBox 2"/>
          <p:cNvSpPr txBox="1"/>
          <p:nvPr/>
        </p:nvSpPr>
        <p:spPr>
          <a:xfrm>
            <a:off x="8156361" y="5020270"/>
            <a:ext cx="2689493" cy="923330"/>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Click “File” then “Tools” then “Cluster Node Management”</a:t>
            </a:r>
          </a:p>
        </p:txBody>
      </p:sp>
    </p:spTree>
    <p:extLst>
      <p:ext uri="{BB962C8B-B14F-4D97-AF65-F5344CB8AC3E}">
        <p14:creationId xmlns:p14="http://schemas.microsoft.com/office/powerpoint/2010/main" val="16349080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r="50000"/>
          <a:stretch/>
        </p:blipFill>
        <p:spPr>
          <a:xfrm>
            <a:off x="2169369" y="205056"/>
            <a:ext cx="8069336" cy="6455468"/>
          </a:xfrm>
          <a:prstGeom prst="rect">
            <a:avLst/>
          </a:prstGeom>
          <a:ln>
            <a:solidFill>
              <a:schemeClr val="bg1">
                <a:lumMod val="50000"/>
              </a:schemeClr>
            </a:solidFill>
          </a:ln>
        </p:spPr>
      </p:pic>
      <p:grpSp>
        <p:nvGrpSpPr>
          <p:cNvPr id="2" name="Group 1">
            <a:extLst>
              <a:ext uri="{FF2B5EF4-FFF2-40B4-BE49-F238E27FC236}">
                <a16:creationId xmlns:a16="http://schemas.microsoft.com/office/drawing/2014/main" id="{5318AB71-29ED-4BF9-9094-B87C552DA0A5}"/>
              </a:ext>
            </a:extLst>
          </p:cNvPr>
          <p:cNvGrpSpPr/>
          <p:nvPr/>
        </p:nvGrpSpPr>
        <p:grpSpPr>
          <a:xfrm>
            <a:off x="4328133" y="2104222"/>
            <a:ext cx="4224629" cy="1586428"/>
            <a:chOff x="4328133" y="2104222"/>
            <a:chExt cx="4224629" cy="1586428"/>
          </a:xfrm>
        </p:grpSpPr>
        <p:sp>
          <p:nvSpPr>
            <p:cNvPr id="3" name="Rectangle 2"/>
            <p:cNvSpPr/>
            <p:nvPr/>
          </p:nvSpPr>
          <p:spPr>
            <a:xfrm>
              <a:off x="4328133" y="3237292"/>
              <a:ext cx="4224629" cy="453358"/>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804442" y="2104222"/>
              <a:ext cx="3272010" cy="646331"/>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To set the Work Directory, first click “Browse.”</a:t>
              </a:r>
            </a:p>
          </p:txBody>
        </p:sp>
        <p:cxnSp>
          <p:nvCxnSpPr>
            <p:cNvPr id="8" name="Straight Arrow Connector 7"/>
            <p:cNvCxnSpPr>
              <a:stCxn id="6" idx="2"/>
              <a:endCxn id="3" idx="0"/>
            </p:cNvCxnSpPr>
            <p:nvPr/>
          </p:nvCxnSpPr>
          <p:spPr>
            <a:xfrm>
              <a:off x="6440447" y="2750553"/>
              <a:ext cx="1" cy="486739"/>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21651231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r="50121"/>
          <a:stretch/>
        </p:blipFill>
        <p:spPr>
          <a:xfrm>
            <a:off x="2239012" y="257422"/>
            <a:ext cx="7952470" cy="6377343"/>
          </a:xfrm>
          <a:prstGeom prst="rect">
            <a:avLst/>
          </a:prstGeom>
          <a:ln>
            <a:solidFill>
              <a:schemeClr val="bg1">
                <a:lumMod val="50000"/>
              </a:schemeClr>
            </a:solidFill>
          </a:ln>
        </p:spPr>
      </p:pic>
      <p:grpSp>
        <p:nvGrpSpPr>
          <p:cNvPr id="3" name="Group 2">
            <a:extLst>
              <a:ext uri="{FF2B5EF4-FFF2-40B4-BE49-F238E27FC236}">
                <a16:creationId xmlns:a16="http://schemas.microsoft.com/office/drawing/2014/main" id="{3CB68B5E-4020-484D-B04F-002D54389FBC}"/>
              </a:ext>
            </a:extLst>
          </p:cNvPr>
          <p:cNvGrpSpPr/>
          <p:nvPr/>
        </p:nvGrpSpPr>
        <p:grpSpPr>
          <a:xfrm>
            <a:off x="4541640" y="4055346"/>
            <a:ext cx="5815094" cy="2105288"/>
            <a:chOff x="4421436" y="4098276"/>
            <a:chExt cx="5815094" cy="2105288"/>
          </a:xfrm>
        </p:grpSpPr>
        <p:sp>
          <p:nvSpPr>
            <p:cNvPr id="5" name="Rectangle 4"/>
            <p:cNvSpPr/>
            <p:nvPr/>
          </p:nvSpPr>
          <p:spPr>
            <a:xfrm>
              <a:off x="4421436" y="4098276"/>
              <a:ext cx="1938969" cy="198303"/>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7109552" y="4726236"/>
              <a:ext cx="3126978" cy="1477328"/>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Browse to the file location where the catalog file is stored, then type “ARC” in the file name field, then click “Open.”</a:t>
              </a:r>
            </a:p>
          </p:txBody>
        </p:sp>
        <p:cxnSp>
          <p:nvCxnSpPr>
            <p:cNvPr id="8" name="Straight Arrow Connector 7"/>
            <p:cNvCxnSpPr>
              <a:stCxn id="6" idx="1"/>
              <a:endCxn id="5" idx="2"/>
            </p:cNvCxnSpPr>
            <p:nvPr/>
          </p:nvCxnSpPr>
          <p:spPr>
            <a:xfrm flipH="1" flipV="1">
              <a:off x="5390921" y="4296579"/>
              <a:ext cx="1718631" cy="1168321"/>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5713297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r="50000"/>
          <a:stretch/>
        </p:blipFill>
        <p:spPr>
          <a:xfrm>
            <a:off x="2245891" y="317866"/>
            <a:ext cx="7898369" cy="6295436"/>
          </a:xfrm>
          <a:prstGeom prst="rect">
            <a:avLst/>
          </a:prstGeom>
          <a:ln>
            <a:solidFill>
              <a:schemeClr val="bg1">
                <a:lumMod val="50000"/>
              </a:schemeClr>
            </a:solidFill>
          </a:ln>
        </p:spPr>
      </p:pic>
      <p:grpSp>
        <p:nvGrpSpPr>
          <p:cNvPr id="5" name="Group 4">
            <a:extLst>
              <a:ext uri="{FF2B5EF4-FFF2-40B4-BE49-F238E27FC236}">
                <a16:creationId xmlns:a16="http://schemas.microsoft.com/office/drawing/2014/main" id="{6B066710-C263-413C-8895-26D2696A10D9}"/>
              </a:ext>
            </a:extLst>
          </p:cNvPr>
          <p:cNvGrpSpPr/>
          <p:nvPr/>
        </p:nvGrpSpPr>
        <p:grpSpPr>
          <a:xfrm>
            <a:off x="3092234" y="2293945"/>
            <a:ext cx="4052325" cy="1697886"/>
            <a:chOff x="2868998" y="2268187"/>
            <a:chExt cx="4052325" cy="1697886"/>
          </a:xfrm>
        </p:grpSpPr>
        <p:sp>
          <p:nvSpPr>
            <p:cNvPr id="3" name="Rectangle 2"/>
            <p:cNvSpPr/>
            <p:nvPr/>
          </p:nvSpPr>
          <p:spPr>
            <a:xfrm>
              <a:off x="4245167" y="3613533"/>
              <a:ext cx="1299989" cy="352540"/>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2868998" y="2268187"/>
              <a:ext cx="4052325" cy="923330"/>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In the “Process List” field, enter the range of logical cores you want to use while running the model.</a:t>
              </a:r>
            </a:p>
          </p:txBody>
        </p:sp>
        <p:cxnSp>
          <p:nvCxnSpPr>
            <p:cNvPr id="6" name="Straight Arrow Connector 5"/>
            <p:cNvCxnSpPr>
              <a:stCxn id="4" idx="2"/>
              <a:endCxn id="3" idx="0"/>
            </p:cNvCxnSpPr>
            <p:nvPr/>
          </p:nvCxnSpPr>
          <p:spPr>
            <a:xfrm>
              <a:off x="4895161" y="3191517"/>
              <a:ext cx="1" cy="422016"/>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9728163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r="50000"/>
          <a:stretch/>
        </p:blipFill>
        <p:spPr>
          <a:xfrm>
            <a:off x="2142860" y="231820"/>
            <a:ext cx="8108658" cy="6463048"/>
          </a:xfrm>
          <a:prstGeom prst="rect">
            <a:avLst/>
          </a:prstGeom>
          <a:ln>
            <a:solidFill>
              <a:schemeClr val="bg1">
                <a:lumMod val="50000"/>
              </a:schemeClr>
            </a:solidFill>
          </a:ln>
        </p:spPr>
      </p:pic>
      <p:grpSp>
        <p:nvGrpSpPr>
          <p:cNvPr id="2" name="Group 1">
            <a:extLst>
              <a:ext uri="{FF2B5EF4-FFF2-40B4-BE49-F238E27FC236}">
                <a16:creationId xmlns:a16="http://schemas.microsoft.com/office/drawing/2014/main" id="{271E0F22-798C-4E69-A806-713EE1BFA309}"/>
              </a:ext>
            </a:extLst>
          </p:cNvPr>
          <p:cNvGrpSpPr/>
          <p:nvPr/>
        </p:nvGrpSpPr>
        <p:grpSpPr>
          <a:xfrm>
            <a:off x="5831451" y="3416120"/>
            <a:ext cx="2290814" cy="933682"/>
            <a:chOff x="5771349" y="3428999"/>
            <a:chExt cx="2290814" cy="933682"/>
          </a:xfrm>
        </p:grpSpPr>
        <p:sp>
          <p:nvSpPr>
            <p:cNvPr id="3" name="Rectangle 2"/>
            <p:cNvSpPr/>
            <p:nvPr/>
          </p:nvSpPr>
          <p:spPr>
            <a:xfrm>
              <a:off x="6591759" y="4120309"/>
              <a:ext cx="649995" cy="242372"/>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771349" y="3428999"/>
              <a:ext cx="2290814" cy="369332"/>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Click “Start Nodes”</a:t>
              </a:r>
            </a:p>
          </p:txBody>
        </p:sp>
        <p:cxnSp>
          <p:nvCxnSpPr>
            <p:cNvPr id="6" name="Straight Arrow Connector 5"/>
            <p:cNvCxnSpPr>
              <a:stCxn id="4" idx="2"/>
              <a:endCxn id="3" idx="0"/>
            </p:cNvCxnSpPr>
            <p:nvPr/>
          </p:nvCxnSpPr>
          <p:spPr>
            <a:xfrm>
              <a:off x="6916756" y="3798331"/>
              <a:ext cx="1" cy="321978"/>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28696454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r="50000"/>
          <a:stretch/>
        </p:blipFill>
        <p:spPr>
          <a:xfrm>
            <a:off x="2282094" y="271196"/>
            <a:ext cx="7857872" cy="6286297"/>
          </a:xfrm>
          <a:prstGeom prst="rect">
            <a:avLst/>
          </a:prstGeom>
          <a:ln>
            <a:solidFill>
              <a:schemeClr val="bg1">
                <a:lumMod val="50000"/>
              </a:schemeClr>
            </a:solidFill>
          </a:ln>
        </p:spPr>
      </p:pic>
      <p:grpSp>
        <p:nvGrpSpPr>
          <p:cNvPr id="2" name="Group 1">
            <a:extLst>
              <a:ext uri="{FF2B5EF4-FFF2-40B4-BE49-F238E27FC236}">
                <a16:creationId xmlns:a16="http://schemas.microsoft.com/office/drawing/2014/main" id="{6DC370A8-204E-46DC-9E9A-127388948F2F}"/>
              </a:ext>
            </a:extLst>
          </p:cNvPr>
          <p:cNvGrpSpPr/>
          <p:nvPr/>
        </p:nvGrpSpPr>
        <p:grpSpPr>
          <a:xfrm>
            <a:off x="4437678" y="509816"/>
            <a:ext cx="6221961" cy="6184266"/>
            <a:chOff x="4240200" y="561332"/>
            <a:chExt cx="6221961" cy="6184266"/>
          </a:xfrm>
        </p:grpSpPr>
        <p:sp>
          <p:nvSpPr>
            <p:cNvPr id="3" name="Rectangle 2"/>
            <p:cNvSpPr/>
            <p:nvPr/>
          </p:nvSpPr>
          <p:spPr>
            <a:xfrm>
              <a:off x="4240200" y="4383670"/>
              <a:ext cx="1554758" cy="661012"/>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270654" y="4108862"/>
              <a:ext cx="2232079" cy="1220534"/>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As the nodes start, they will be listed here and give a status indication.</a:t>
              </a:r>
            </a:p>
          </p:txBody>
        </p:sp>
        <p:cxnSp>
          <p:nvCxnSpPr>
            <p:cNvPr id="6" name="Straight Arrow Connector 5"/>
            <p:cNvCxnSpPr>
              <a:stCxn id="4" idx="1"/>
              <a:endCxn id="3" idx="3"/>
            </p:cNvCxnSpPr>
            <p:nvPr/>
          </p:nvCxnSpPr>
          <p:spPr>
            <a:xfrm flipH="1" flipV="1">
              <a:off x="5794958" y="4714176"/>
              <a:ext cx="475696" cy="4953"/>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11" name="TextBox 10"/>
            <p:cNvSpPr txBox="1"/>
            <p:nvPr/>
          </p:nvSpPr>
          <p:spPr>
            <a:xfrm>
              <a:off x="7979884" y="561332"/>
              <a:ext cx="2482277" cy="1754326"/>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A dialogue box will open automatically for each node, and will remain open for the duration of the model run.</a:t>
              </a:r>
            </a:p>
          </p:txBody>
        </p:sp>
        <p:cxnSp>
          <p:nvCxnSpPr>
            <p:cNvPr id="13" name="Straight Arrow Connector 12"/>
            <p:cNvCxnSpPr>
              <a:stCxn id="11" idx="1"/>
            </p:cNvCxnSpPr>
            <p:nvPr/>
          </p:nvCxnSpPr>
          <p:spPr>
            <a:xfrm flipH="1" flipV="1">
              <a:off x="7303325" y="1436914"/>
              <a:ext cx="676559" cy="1581"/>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14" name="TextBox 13"/>
            <p:cNvSpPr txBox="1"/>
            <p:nvPr/>
          </p:nvSpPr>
          <p:spPr>
            <a:xfrm>
              <a:off x="7825649" y="5545269"/>
              <a:ext cx="2532645" cy="1200329"/>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b="1" dirty="0"/>
                <a:t>Leave all of the node dialogue boxes open for the duration of the model run.</a:t>
              </a:r>
            </a:p>
          </p:txBody>
        </p:sp>
      </p:grpSp>
    </p:spTree>
    <p:extLst>
      <p:ext uri="{BB962C8B-B14F-4D97-AF65-F5344CB8AC3E}">
        <p14:creationId xmlns:p14="http://schemas.microsoft.com/office/powerpoint/2010/main" val="7840558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8. Run the model</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0660950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r="50121"/>
          <a:stretch/>
        </p:blipFill>
        <p:spPr>
          <a:xfrm>
            <a:off x="2359216" y="254104"/>
            <a:ext cx="7892367" cy="6329145"/>
          </a:xfrm>
          <a:prstGeom prst="rect">
            <a:avLst/>
          </a:prstGeom>
          <a:ln>
            <a:solidFill>
              <a:schemeClr val="bg1">
                <a:lumMod val="50000"/>
              </a:schemeClr>
            </a:solidFill>
          </a:ln>
        </p:spPr>
      </p:pic>
      <p:grpSp>
        <p:nvGrpSpPr>
          <p:cNvPr id="5" name="Group 4">
            <a:extLst>
              <a:ext uri="{FF2B5EF4-FFF2-40B4-BE49-F238E27FC236}">
                <a16:creationId xmlns:a16="http://schemas.microsoft.com/office/drawing/2014/main" id="{DE4A0E27-8EE4-4708-B130-3ACA0DA1A930}"/>
              </a:ext>
            </a:extLst>
          </p:cNvPr>
          <p:cNvGrpSpPr/>
          <p:nvPr/>
        </p:nvGrpSpPr>
        <p:grpSpPr>
          <a:xfrm>
            <a:off x="7394429" y="4942102"/>
            <a:ext cx="1452487" cy="891509"/>
            <a:chOff x="7385843" y="5156752"/>
            <a:chExt cx="1452487" cy="891509"/>
          </a:xfrm>
        </p:grpSpPr>
        <p:sp>
          <p:nvSpPr>
            <p:cNvPr id="3" name="Rectangle 2"/>
            <p:cNvSpPr/>
            <p:nvPr/>
          </p:nvSpPr>
          <p:spPr>
            <a:xfrm>
              <a:off x="7825649" y="5783856"/>
              <a:ext cx="572877" cy="264405"/>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TextBox 3"/>
            <p:cNvSpPr txBox="1"/>
            <p:nvPr/>
          </p:nvSpPr>
          <p:spPr>
            <a:xfrm>
              <a:off x="7385843" y="5156752"/>
              <a:ext cx="1452487" cy="369332"/>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Click “Run”</a:t>
              </a:r>
            </a:p>
          </p:txBody>
        </p:sp>
        <p:cxnSp>
          <p:nvCxnSpPr>
            <p:cNvPr id="6" name="Straight Arrow Connector 5"/>
            <p:cNvCxnSpPr>
              <a:stCxn id="4" idx="2"/>
              <a:endCxn id="3" idx="0"/>
            </p:cNvCxnSpPr>
            <p:nvPr/>
          </p:nvCxnSpPr>
          <p:spPr>
            <a:xfrm>
              <a:off x="8112087" y="5526084"/>
              <a:ext cx="1" cy="257772"/>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30095079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r="50000"/>
          <a:stretch/>
        </p:blipFill>
        <p:spPr>
          <a:xfrm>
            <a:off x="2097647" y="222894"/>
            <a:ext cx="7999390" cy="6399512"/>
          </a:xfrm>
          <a:prstGeom prst="rect">
            <a:avLst/>
          </a:prstGeom>
          <a:ln>
            <a:solidFill>
              <a:schemeClr val="bg1">
                <a:lumMod val="50000"/>
              </a:schemeClr>
            </a:solidFill>
          </a:ln>
        </p:spPr>
      </p:pic>
      <p:grpSp>
        <p:nvGrpSpPr>
          <p:cNvPr id="5" name="Group 4">
            <a:extLst>
              <a:ext uri="{FF2B5EF4-FFF2-40B4-BE49-F238E27FC236}">
                <a16:creationId xmlns:a16="http://schemas.microsoft.com/office/drawing/2014/main" id="{4C223E64-9E67-4604-A9F1-AC1BACF21ADF}"/>
              </a:ext>
            </a:extLst>
          </p:cNvPr>
          <p:cNvGrpSpPr/>
          <p:nvPr/>
        </p:nvGrpSpPr>
        <p:grpSpPr>
          <a:xfrm>
            <a:off x="480992" y="1181100"/>
            <a:ext cx="8534400" cy="4483100"/>
            <a:chOff x="292100" y="1181100"/>
            <a:chExt cx="8534400" cy="4483100"/>
          </a:xfrm>
        </p:grpSpPr>
        <p:sp>
          <p:nvSpPr>
            <p:cNvPr id="3" name="Rectangle 2"/>
            <p:cNvSpPr/>
            <p:nvPr/>
          </p:nvSpPr>
          <p:spPr>
            <a:xfrm>
              <a:off x="3810000" y="1181100"/>
              <a:ext cx="5016500" cy="4483100"/>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292100" y="2664101"/>
              <a:ext cx="2146300" cy="1527888"/>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A Task Monitor dialogue box will open and remain open until the run finishes</a:t>
              </a:r>
            </a:p>
          </p:txBody>
        </p:sp>
        <p:cxnSp>
          <p:nvCxnSpPr>
            <p:cNvPr id="6" name="Straight Arrow Connector 5"/>
            <p:cNvCxnSpPr>
              <a:stCxn id="4" idx="3"/>
              <a:endCxn id="3" idx="1"/>
            </p:cNvCxnSpPr>
            <p:nvPr/>
          </p:nvCxnSpPr>
          <p:spPr>
            <a:xfrm flipV="1">
              <a:off x="2438400" y="3422650"/>
              <a:ext cx="1371600" cy="5395"/>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28845288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 Choose the link(s) for SLA</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032423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174E8-7FCC-4A1F-A38D-3E4B1A32EB48}"/>
              </a:ext>
            </a:extLst>
          </p:cNvPr>
          <p:cNvSpPr>
            <a:spLocks noGrp="1"/>
          </p:cNvSpPr>
          <p:nvPr>
            <p:ph type="title"/>
          </p:nvPr>
        </p:nvSpPr>
        <p:spPr/>
        <p:txBody>
          <a:bodyPr/>
          <a:lstStyle/>
          <a:p>
            <a:r>
              <a:rPr lang="en-US" dirty="0"/>
              <a:t>Important to note</a:t>
            </a:r>
          </a:p>
        </p:txBody>
      </p:sp>
      <p:sp>
        <p:nvSpPr>
          <p:cNvPr id="3" name="Content Placeholder 2">
            <a:extLst>
              <a:ext uri="{FF2B5EF4-FFF2-40B4-BE49-F238E27FC236}">
                <a16:creationId xmlns:a16="http://schemas.microsoft.com/office/drawing/2014/main" id="{4B608E5D-C8F0-434D-9FD1-86EE3AEA94A8}"/>
              </a:ext>
            </a:extLst>
          </p:cNvPr>
          <p:cNvSpPr>
            <a:spLocks noGrp="1"/>
          </p:cNvSpPr>
          <p:nvPr>
            <p:ph idx="1"/>
          </p:nvPr>
        </p:nvSpPr>
        <p:spPr/>
        <p:txBody>
          <a:bodyPr/>
          <a:lstStyle/>
          <a:p>
            <a:r>
              <a:rPr lang="en-US" dirty="0"/>
              <a:t>Presented today is just one example to do the SL analysis</a:t>
            </a:r>
          </a:p>
          <a:p>
            <a:pPr lvl="1"/>
            <a:r>
              <a:rPr lang="en-US" dirty="0"/>
              <a:t>Other (possibly better) ways</a:t>
            </a:r>
          </a:p>
          <a:p>
            <a:pPr lvl="1"/>
            <a:r>
              <a:rPr lang="en-US" dirty="0"/>
              <a:t>Can be modified to fit to your needs </a:t>
            </a:r>
          </a:p>
          <a:p>
            <a:pPr lvl="2"/>
            <a:r>
              <a:rPr lang="en-US" dirty="0"/>
              <a:t>Sequencing</a:t>
            </a:r>
          </a:p>
          <a:p>
            <a:pPr lvl="2"/>
            <a:r>
              <a:rPr lang="en-US" dirty="0"/>
              <a:t>Add SL for trucks</a:t>
            </a:r>
          </a:p>
          <a:p>
            <a:pPr lvl="2"/>
            <a:r>
              <a:rPr lang="en-US" dirty="0"/>
              <a:t>Select zone analysis</a:t>
            </a:r>
          </a:p>
          <a:p>
            <a:r>
              <a:rPr lang="en-US" dirty="0"/>
              <a:t>For consultants</a:t>
            </a:r>
          </a:p>
          <a:p>
            <a:pPr lvl="1"/>
            <a:r>
              <a:rPr lang="en-US" dirty="0"/>
              <a:t>Use today’s training as a general guidance</a:t>
            </a:r>
          </a:p>
          <a:p>
            <a:pPr lvl="1"/>
            <a:r>
              <a:rPr lang="en-US" dirty="0"/>
              <a:t>May need your own process to do SLA, depending on your projects</a:t>
            </a:r>
          </a:p>
          <a:p>
            <a:pPr lvl="1"/>
            <a:endParaRPr lang="en-US" dirty="0"/>
          </a:p>
        </p:txBody>
      </p:sp>
    </p:spTree>
    <p:extLst>
      <p:ext uri="{BB962C8B-B14F-4D97-AF65-F5344CB8AC3E}">
        <p14:creationId xmlns:p14="http://schemas.microsoft.com/office/powerpoint/2010/main" val="32188551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156855D-FE98-485D-A7AD-28FC430807A9}"/>
              </a:ext>
            </a:extLst>
          </p:cNvPr>
          <p:cNvPicPr>
            <a:picLocks noChangeAspect="1"/>
          </p:cNvPicPr>
          <p:nvPr/>
        </p:nvPicPr>
        <p:blipFill>
          <a:blip r:embed="rId2"/>
          <a:stretch>
            <a:fillRect/>
          </a:stretch>
        </p:blipFill>
        <p:spPr>
          <a:xfrm>
            <a:off x="1684568" y="261658"/>
            <a:ext cx="8756918" cy="6349495"/>
          </a:xfrm>
          <a:prstGeom prst="rect">
            <a:avLst/>
          </a:prstGeom>
          <a:ln>
            <a:solidFill>
              <a:schemeClr val="tx1"/>
            </a:solidFill>
          </a:ln>
        </p:spPr>
      </p:pic>
    </p:spTree>
    <p:extLst>
      <p:ext uri="{BB962C8B-B14F-4D97-AF65-F5344CB8AC3E}">
        <p14:creationId xmlns:p14="http://schemas.microsoft.com/office/powerpoint/2010/main" val="22764825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 Launch Cube catalog</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479483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r="50000"/>
          <a:stretch/>
        </p:blipFill>
        <p:spPr>
          <a:xfrm>
            <a:off x="2079522" y="269691"/>
            <a:ext cx="7961708" cy="6369367"/>
          </a:xfrm>
          <a:prstGeom prst="rect">
            <a:avLst/>
          </a:prstGeom>
          <a:ln>
            <a:solidFill>
              <a:schemeClr val="bg1">
                <a:lumMod val="50000"/>
              </a:schemeClr>
            </a:solidFill>
          </a:ln>
        </p:spPr>
      </p:pic>
      <p:sp>
        <p:nvSpPr>
          <p:cNvPr id="3" name="TextBox 2"/>
          <p:cNvSpPr txBox="1"/>
          <p:nvPr/>
        </p:nvSpPr>
        <p:spPr>
          <a:xfrm>
            <a:off x="7462092" y="5585553"/>
            <a:ext cx="2919470" cy="646331"/>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Launch Cube then click “File” then “Open”</a:t>
            </a:r>
          </a:p>
        </p:txBody>
      </p:sp>
    </p:spTree>
    <p:extLst>
      <p:ext uri="{BB962C8B-B14F-4D97-AF65-F5344CB8AC3E}">
        <p14:creationId xmlns:p14="http://schemas.microsoft.com/office/powerpoint/2010/main" val="1274650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r="50000"/>
          <a:stretch/>
        </p:blipFill>
        <p:spPr>
          <a:xfrm>
            <a:off x="2252044" y="276346"/>
            <a:ext cx="7969489" cy="6375591"/>
          </a:xfrm>
          <a:prstGeom prst="rect">
            <a:avLst/>
          </a:prstGeom>
          <a:ln>
            <a:solidFill>
              <a:schemeClr val="bg1">
                <a:lumMod val="50000"/>
              </a:schemeClr>
            </a:solidFill>
          </a:ln>
        </p:spPr>
      </p:pic>
      <p:sp>
        <p:nvSpPr>
          <p:cNvPr id="3" name="TextBox 2"/>
          <p:cNvSpPr txBox="1"/>
          <p:nvPr/>
        </p:nvSpPr>
        <p:spPr>
          <a:xfrm>
            <a:off x="7455838" y="5561803"/>
            <a:ext cx="2905066" cy="957751"/>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Navigate to Cube Catalog file and double-click to open</a:t>
            </a:r>
          </a:p>
        </p:txBody>
      </p:sp>
    </p:spTree>
    <p:extLst>
      <p:ext uri="{BB962C8B-B14F-4D97-AF65-F5344CB8AC3E}">
        <p14:creationId xmlns:p14="http://schemas.microsoft.com/office/powerpoint/2010/main" val="1956496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r="49880"/>
          <a:stretch/>
        </p:blipFill>
        <p:spPr>
          <a:xfrm>
            <a:off x="2425472" y="298899"/>
            <a:ext cx="7890506" cy="6297230"/>
          </a:xfrm>
          <a:prstGeom prst="rect">
            <a:avLst/>
          </a:prstGeom>
          <a:ln>
            <a:solidFill>
              <a:schemeClr val="bg1">
                <a:lumMod val="50000"/>
              </a:schemeClr>
            </a:solidFill>
          </a:ln>
        </p:spPr>
      </p:pic>
      <p:sp>
        <p:nvSpPr>
          <p:cNvPr id="3" name="TextBox 2"/>
          <p:cNvSpPr txBox="1"/>
          <p:nvPr/>
        </p:nvSpPr>
        <p:spPr>
          <a:xfrm>
            <a:off x="7462092" y="5585553"/>
            <a:ext cx="2919470" cy="646331"/>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This is the default screen for an open Catalog</a:t>
            </a:r>
          </a:p>
        </p:txBody>
      </p:sp>
    </p:spTree>
    <p:extLst>
      <p:ext uri="{BB962C8B-B14F-4D97-AF65-F5344CB8AC3E}">
        <p14:creationId xmlns:p14="http://schemas.microsoft.com/office/powerpoint/2010/main" val="373375286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517</TotalTime>
  <Words>1574</Words>
  <Application>Microsoft Office PowerPoint</Application>
  <PresentationFormat>Widescreen</PresentationFormat>
  <Paragraphs>135</Paragraphs>
  <Slides>40</Slides>
  <Notes>24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40</vt:i4>
      </vt:variant>
    </vt:vector>
  </HeadingPairs>
  <TitlesOfParts>
    <vt:vector size="45" baseType="lpstr">
      <vt:lpstr>Arial</vt:lpstr>
      <vt:lpstr>Calibri</vt:lpstr>
      <vt:lpstr>Trebuchet MS</vt:lpstr>
      <vt:lpstr>Wingdings 3</vt:lpstr>
      <vt:lpstr>Facet</vt:lpstr>
      <vt:lpstr>Select Link Analysis for ARC ABM</vt:lpstr>
      <vt:lpstr>Overview</vt:lpstr>
      <vt:lpstr>Process</vt:lpstr>
      <vt:lpstr>1. Choose the link(s) for SLA</vt:lpstr>
      <vt:lpstr>PowerPoint Presentation</vt:lpstr>
      <vt:lpstr>2. Launch Cube catalog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Create a new scenario</vt:lpstr>
      <vt:lpstr>PowerPoint Presentation</vt:lpstr>
      <vt:lpstr>PowerPoint Presentation</vt:lpstr>
      <vt:lpstr>PowerPoint Presentation</vt:lpstr>
      <vt:lpstr>PowerPoint Presentation</vt:lpstr>
      <vt:lpstr>4. Set inputs and parameters in the GUI</vt:lpstr>
      <vt:lpstr>PowerPoint Presentation</vt:lpstr>
      <vt:lpstr>PowerPoint Presentation</vt:lpstr>
      <vt:lpstr>PowerPoint Presentation</vt:lpstr>
      <vt:lpstr>PowerPoint Presentation</vt:lpstr>
      <vt:lpstr>PowerPoint Presentation</vt:lpstr>
      <vt:lpstr>PowerPoint Presentation</vt:lpstr>
      <vt:lpstr>5. In the GUI, enter “A-B” of the selected links</vt:lpstr>
      <vt:lpstr>PowerPoint Presentation</vt:lpstr>
      <vt:lpstr>6. Save the GUI</vt:lpstr>
      <vt:lpstr>PowerPoint Presentation</vt:lpstr>
      <vt:lpstr>7. Launch Cluster nodes</vt:lpstr>
      <vt:lpstr>PowerPoint Presentation</vt:lpstr>
      <vt:lpstr>PowerPoint Presentation</vt:lpstr>
      <vt:lpstr>PowerPoint Presentation</vt:lpstr>
      <vt:lpstr>PowerPoint Presentation</vt:lpstr>
      <vt:lpstr>PowerPoint Presentation</vt:lpstr>
      <vt:lpstr>PowerPoint Presentation</vt:lpstr>
      <vt:lpstr>8. Run the model</vt:lpstr>
      <vt:lpstr>PowerPoint Presentation</vt:lpstr>
      <vt:lpstr>PowerPoint Presentation</vt:lpstr>
      <vt:lpstr>Important to note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Kyeil Kim</dc:creator>
  <cp:lastModifiedBy>Abby Marinelli</cp:lastModifiedBy>
  <cp:revision>69</cp:revision>
  <dcterms:created xsi:type="dcterms:W3CDTF">2017-10-05T17:59:24Z</dcterms:created>
  <dcterms:modified xsi:type="dcterms:W3CDTF">2022-03-15T22:37:38Z</dcterms:modified>
</cp:coreProperties>
</file>